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56"/>
  </p:notesMasterIdLst>
  <p:handoutMasterIdLst>
    <p:handoutMasterId r:id="rId57"/>
  </p:handoutMasterIdLst>
  <p:sldIdLst>
    <p:sldId id="256" r:id="rId3"/>
    <p:sldId id="492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7" r:id="rId12"/>
    <p:sldId id="408" r:id="rId13"/>
    <p:sldId id="410" r:id="rId14"/>
    <p:sldId id="411" r:id="rId15"/>
    <p:sldId id="395" r:id="rId16"/>
    <p:sldId id="396" r:id="rId17"/>
    <p:sldId id="397" r:id="rId18"/>
    <p:sldId id="398" r:id="rId19"/>
    <p:sldId id="412" r:id="rId20"/>
    <p:sldId id="413" r:id="rId21"/>
    <p:sldId id="414" r:id="rId22"/>
    <p:sldId id="392" r:id="rId23"/>
    <p:sldId id="467" r:id="rId24"/>
    <p:sldId id="469" r:id="rId25"/>
    <p:sldId id="470" r:id="rId26"/>
    <p:sldId id="493" r:id="rId27"/>
    <p:sldId id="471" r:id="rId28"/>
    <p:sldId id="473" r:id="rId29"/>
    <p:sldId id="491" r:id="rId30"/>
    <p:sldId id="449" r:id="rId31"/>
    <p:sldId id="472" r:id="rId32"/>
    <p:sldId id="475" r:id="rId33"/>
    <p:sldId id="476" r:id="rId34"/>
    <p:sldId id="454" r:id="rId35"/>
    <p:sldId id="455" r:id="rId36"/>
    <p:sldId id="456" r:id="rId37"/>
    <p:sldId id="447" r:id="rId38"/>
    <p:sldId id="458" r:id="rId39"/>
    <p:sldId id="457" r:id="rId40"/>
    <p:sldId id="459" r:id="rId41"/>
    <p:sldId id="460" r:id="rId42"/>
    <p:sldId id="461" r:id="rId43"/>
    <p:sldId id="441" r:id="rId44"/>
    <p:sldId id="484" r:id="rId45"/>
    <p:sldId id="487" r:id="rId46"/>
    <p:sldId id="488" r:id="rId47"/>
    <p:sldId id="494" r:id="rId48"/>
    <p:sldId id="485" r:id="rId49"/>
    <p:sldId id="489" r:id="rId50"/>
    <p:sldId id="490" r:id="rId51"/>
    <p:sldId id="495" r:id="rId52"/>
    <p:sldId id="496" r:id="rId53"/>
    <p:sldId id="497" r:id="rId54"/>
    <p:sldId id="502" r:id="rId55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51"/>
    <p:restoredTop sz="89157"/>
  </p:normalViewPr>
  <p:slideViewPr>
    <p:cSldViewPr snapToGrid="0" snapToObjects="1">
      <p:cViewPr varScale="1">
        <p:scale>
          <a:sx n="157" d="100"/>
          <a:sy n="157" d="100"/>
        </p:scale>
        <p:origin x="568" y="17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3/21/18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741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1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79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3357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664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7719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1735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13251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0620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6283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3404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532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6301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0929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0486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985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1875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5019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0874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198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04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057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041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8285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547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6278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21257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992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3/21/18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5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emf"/><Relationship Id="rId5" Type="http://schemas.openxmlformats.org/officeDocument/2006/relationships/image" Target="../media/image23.emf"/><Relationship Id="rId4" Type="http://schemas.openxmlformats.org/officeDocument/2006/relationships/image" Target="../media/image26.emf"/><Relationship Id="rId9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5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emf"/><Relationship Id="rId5" Type="http://schemas.openxmlformats.org/officeDocument/2006/relationships/image" Target="../media/image23.emf"/><Relationship Id="rId10" Type="http://schemas.openxmlformats.org/officeDocument/2006/relationships/image" Target="../media/image38.emf"/><Relationship Id="rId4" Type="http://schemas.openxmlformats.org/officeDocument/2006/relationships/image" Target="../media/image26.emf"/><Relationship Id="rId9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2.emf"/><Relationship Id="rId7" Type="http://schemas.openxmlformats.org/officeDocument/2006/relationships/image" Target="../media/image55.(null)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1.emf"/><Relationship Id="rId9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(null)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(null)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(null)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3.emf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Relationship Id="rId9" Type="http://schemas.openxmlformats.org/officeDocument/2006/relationships/image" Target="../media/image76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10" Type="http://schemas.openxmlformats.org/officeDocument/2006/relationships/image" Target="../media/image66.emf"/><Relationship Id="rId4" Type="http://schemas.openxmlformats.org/officeDocument/2006/relationships/image" Target="../media/image74.emf"/><Relationship Id="rId9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12" Type="http://schemas.openxmlformats.org/officeDocument/2006/relationships/image" Target="../media/image6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11" Type="http://schemas.openxmlformats.org/officeDocument/2006/relationships/image" Target="../media/image48.emf"/><Relationship Id="rId5" Type="http://schemas.openxmlformats.org/officeDocument/2006/relationships/image" Target="../media/image76.emf"/><Relationship Id="rId10" Type="http://schemas.openxmlformats.org/officeDocument/2006/relationships/image" Target="../media/image47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47.emf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66.emf"/><Relationship Id="rId4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5.emf"/><Relationship Id="rId7" Type="http://schemas.openxmlformats.org/officeDocument/2006/relationships/image" Target="../media/image9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10" Type="http://schemas.openxmlformats.org/officeDocument/2006/relationships/image" Target="../media/image95.emf"/><Relationship Id="rId4" Type="http://schemas.openxmlformats.org/officeDocument/2006/relationships/image" Target="../media/image87.emf"/><Relationship Id="rId9" Type="http://schemas.openxmlformats.org/officeDocument/2006/relationships/image" Target="../media/image9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image" Target="../media/image103.emf"/><Relationship Id="rId10" Type="http://schemas.openxmlformats.org/officeDocument/2006/relationships/image" Target="../media/image108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13" Type="http://schemas.openxmlformats.org/officeDocument/2006/relationships/image" Target="../media/image109.emf"/><Relationship Id="rId3" Type="http://schemas.openxmlformats.org/officeDocument/2006/relationships/image" Target="../media/image110.emf"/><Relationship Id="rId7" Type="http://schemas.openxmlformats.org/officeDocument/2006/relationships/image" Target="../media/image113.emf"/><Relationship Id="rId12" Type="http://schemas.openxmlformats.org/officeDocument/2006/relationships/image" Target="../media/image10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11" Type="http://schemas.openxmlformats.org/officeDocument/2006/relationships/image" Target="../media/image107.emf"/><Relationship Id="rId5" Type="http://schemas.openxmlformats.org/officeDocument/2006/relationships/image" Target="../media/image100.emf"/><Relationship Id="rId15" Type="http://schemas.openxmlformats.org/officeDocument/2006/relationships/image" Target="../media/image116.emf"/><Relationship Id="rId10" Type="http://schemas.openxmlformats.org/officeDocument/2006/relationships/image" Target="../media/image105.emf"/><Relationship Id="rId4" Type="http://schemas.openxmlformats.org/officeDocument/2006/relationships/image" Target="../media/image111.emf"/><Relationship Id="rId9" Type="http://schemas.openxmlformats.org/officeDocument/2006/relationships/image" Target="../media/image106.emf"/><Relationship Id="rId14" Type="http://schemas.openxmlformats.org/officeDocument/2006/relationships/image" Target="../media/image11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Linear Models &amp;</a:t>
            </a:r>
            <a:br>
              <a:rPr lang="en-US" b="1" dirty="0"/>
            </a:br>
            <a:r>
              <a:rPr lang="en-US" b="1" dirty="0"/>
              <a:t>Feature Engineering </a:t>
            </a:r>
            <a:br>
              <a:rPr lang="en-US" b="1" dirty="0">
                <a:uFillTx/>
              </a:rPr>
            </a:b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68082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proof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4" y="292787"/>
            <a:ext cx="29464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4EE67-6FCF-1344-81DC-538A7BE3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017" y="273523"/>
            <a:ext cx="49911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D33DE-338C-9549-AA4A-31B33113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017" y="1240138"/>
            <a:ext cx="6413500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6323FF-77AC-0A4D-9B7B-F37D11C44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017" y="2264075"/>
            <a:ext cx="7848600" cy="73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A6C804-CCB8-AD40-A14B-C767FB47F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067" y="3498249"/>
            <a:ext cx="7835900" cy="495300"/>
          </a:xfrm>
          <a:prstGeom prst="rect">
            <a:avLst/>
          </a:prstGeom>
        </p:spPr>
      </p:pic>
      <p:sp>
        <p:nvSpPr>
          <p:cNvPr id="17" name="Trapezoid 16">
            <a:extLst>
              <a:ext uri="{FF2B5EF4-FFF2-40B4-BE49-F238E27FC236}">
                <a16:creationId xmlns:a16="http://schemas.microsoft.com/office/drawing/2014/main" id="{32A42C0F-C8BD-8843-BA42-81FDB0DCEC7B}"/>
              </a:ext>
            </a:extLst>
          </p:cNvPr>
          <p:cNvSpPr/>
          <p:nvPr/>
        </p:nvSpPr>
        <p:spPr>
          <a:xfrm>
            <a:off x="1659067" y="2921643"/>
            <a:ext cx="7835900" cy="414338"/>
          </a:xfrm>
          <a:prstGeom prst="trapezoid">
            <a:avLst>
              <a:gd name="adj" fmla="val 62148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A3747-5915-7441-AE6C-17906F69C68C}"/>
              </a:ext>
            </a:extLst>
          </p:cNvPr>
          <p:cNvSpPr txBox="1"/>
          <p:nvPr/>
        </p:nvSpPr>
        <p:spPr>
          <a:xfrm rot="3600000">
            <a:off x="7466247" y="4058199"/>
            <a:ext cx="7745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 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45F403-E695-8E4F-B8A1-AC5B6E8CF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9155842" y="4176382"/>
            <a:ext cx="800100" cy="35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C69A9-2717-0540-A7B4-F83DF9764F1D}"/>
              </a:ext>
            </a:extLst>
          </p:cNvPr>
          <p:cNvSpPr txBox="1"/>
          <p:nvPr/>
        </p:nvSpPr>
        <p:spPr>
          <a:xfrm>
            <a:off x="10101534" y="4350586"/>
            <a:ext cx="12522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’ of 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5F195E-BE4E-E540-BA60-12E3501CA812}"/>
              </a:ext>
            </a:extLst>
          </p:cNvPr>
          <p:cNvSpPr txBox="1"/>
          <p:nvPr/>
        </p:nvSpPr>
        <p:spPr>
          <a:xfrm>
            <a:off x="864972" y="1392535"/>
            <a:ext cx="27991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94AB97-A996-E342-9C94-BEB6AEBEEBC3}"/>
              </a:ext>
            </a:extLst>
          </p:cNvPr>
          <p:cNvSpPr txBox="1"/>
          <p:nvPr/>
        </p:nvSpPr>
        <p:spPr>
          <a:xfrm>
            <a:off x="1873312" y="2419435"/>
            <a:ext cx="171713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Definition of 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A46C41-0265-D94B-A4BC-F942C9E8CA2D}"/>
              </a:ext>
            </a:extLst>
          </p:cNvPr>
          <p:cNvGrpSpPr/>
          <p:nvPr/>
        </p:nvGrpSpPr>
        <p:grpSpPr>
          <a:xfrm>
            <a:off x="8415482" y="-1507263"/>
            <a:ext cx="3587274" cy="1273376"/>
            <a:chOff x="7846845" y="216455"/>
            <a:chExt cx="3587274" cy="12733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BA9831-3B32-E04A-9365-A0B58671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A91E-F50E-C44E-9D08-485D36ED8CE5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8DEF44-A54C-B94F-9BCB-EBDE5C664B87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48F3B6B-C521-874B-B54A-7A6069EE11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4017" y="5073479"/>
            <a:ext cx="7073900" cy="736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8B510B-2422-0447-845A-BB33C466FF4E}"/>
              </a:ext>
            </a:extLst>
          </p:cNvPr>
          <p:cNvSpPr/>
          <p:nvPr/>
        </p:nvSpPr>
        <p:spPr>
          <a:xfrm>
            <a:off x="988541" y="3335981"/>
            <a:ext cx="10758616" cy="14961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7F86A4-0696-A24B-A5C5-054F6347987E}"/>
              </a:ext>
            </a:extLst>
          </p:cNvPr>
          <p:cNvSpPr txBox="1"/>
          <p:nvPr/>
        </p:nvSpPr>
        <p:spPr>
          <a:xfrm>
            <a:off x="0" y="6451541"/>
            <a:ext cx="2549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Bonus study material!</a:t>
            </a:r>
          </a:p>
        </p:txBody>
      </p:sp>
    </p:spTree>
    <p:extLst>
      <p:ext uri="{BB962C8B-B14F-4D97-AF65-F5344CB8AC3E}">
        <p14:creationId xmlns:p14="http://schemas.microsoft.com/office/powerpoint/2010/main" val="176338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68082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proof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4" y="292787"/>
            <a:ext cx="29464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4EE67-6FCF-1344-81DC-538A7BE32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017" y="273523"/>
            <a:ext cx="4991100" cy="736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A46C41-0265-D94B-A4BC-F942C9E8CA2D}"/>
              </a:ext>
            </a:extLst>
          </p:cNvPr>
          <p:cNvGrpSpPr/>
          <p:nvPr/>
        </p:nvGrpSpPr>
        <p:grpSpPr>
          <a:xfrm>
            <a:off x="8390769" y="5198337"/>
            <a:ext cx="3587274" cy="1273376"/>
            <a:chOff x="7846845" y="216455"/>
            <a:chExt cx="3587274" cy="12733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BA9831-3B32-E04A-9365-A0B58671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A91E-F50E-C44E-9D08-485D36ED8CE5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8DEF44-A54C-B94F-9BCB-EBDE5C664B87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48F3B6B-C521-874B-B54A-7A6069EE1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104" y="1095498"/>
            <a:ext cx="70739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A768A2D-E36F-BB4A-8E0D-96EE658BB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104" y="2028829"/>
            <a:ext cx="7747000" cy="736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62238C-CF8A-1D42-BF1F-7B3135AA3BED}"/>
              </a:ext>
            </a:extLst>
          </p:cNvPr>
          <p:cNvSpPr txBox="1"/>
          <p:nvPr/>
        </p:nvSpPr>
        <p:spPr>
          <a:xfrm>
            <a:off x="102379" y="2028829"/>
            <a:ext cx="288572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Y is independent of </a:t>
            </a:r>
            <a:r>
              <a:rPr lang="en-US" dirty="0" err="1">
                <a:solidFill>
                  <a:srgbClr val="7030A0"/>
                </a:solidFill>
              </a:rPr>
              <a:t>θ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(only depends on noise)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B97D4C-A133-1D4E-ABFE-D426C869DC77}"/>
              </a:ext>
            </a:extLst>
          </p:cNvPr>
          <p:cNvSpPr txBox="1"/>
          <p:nvPr/>
        </p:nvSpPr>
        <p:spPr>
          <a:xfrm>
            <a:off x="7690026" y="2882813"/>
            <a:ext cx="17812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Definition of 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0DC0860-113C-934A-9C22-C6069E5A0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104" y="3047322"/>
            <a:ext cx="8851900" cy="736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48D957C-CDC0-A247-9383-CA08DE615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8104" y="4144474"/>
            <a:ext cx="7607300" cy="736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BFED981-5513-F640-89EE-EBC93304FE65}"/>
              </a:ext>
            </a:extLst>
          </p:cNvPr>
          <p:cNvSpPr txBox="1"/>
          <p:nvPr/>
        </p:nvSpPr>
        <p:spPr>
          <a:xfrm>
            <a:off x="6525054" y="3871775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DC2F12-0EFE-4C4A-9FF6-27716F9A0CAA}"/>
              </a:ext>
            </a:extLst>
          </p:cNvPr>
          <p:cNvCxnSpPr/>
          <p:nvPr/>
        </p:nvCxnSpPr>
        <p:spPr>
          <a:xfrm>
            <a:off x="5741773" y="1607298"/>
            <a:ext cx="0" cy="58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C647E1-C42C-3B48-A182-710147C6E5B1}"/>
              </a:ext>
            </a:extLst>
          </p:cNvPr>
          <p:cNvCxnSpPr>
            <a:cxnSpLocks/>
          </p:cNvCxnSpPr>
          <p:nvPr/>
        </p:nvCxnSpPr>
        <p:spPr>
          <a:xfrm>
            <a:off x="7938261" y="1607298"/>
            <a:ext cx="642393" cy="540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669FC3C-2615-4743-AADD-6B3ED69455FB}"/>
              </a:ext>
            </a:extLst>
          </p:cNvPr>
          <p:cNvSpPr txBox="1"/>
          <p:nvPr/>
        </p:nvSpPr>
        <p:spPr>
          <a:xfrm>
            <a:off x="0" y="6451541"/>
            <a:ext cx="2549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Bonus study material!</a:t>
            </a:r>
          </a:p>
        </p:txBody>
      </p:sp>
    </p:spTree>
    <p:extLst>
      <p:ext uri="{BB962C8B-B14F-4D97-AF65-F5344CB8AC3E}">
        <p14:creationId xmlns:p14="http://schemas.microsoft.com/office/powerpoint/2010/main" val="15462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68082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proof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4" y="292787"/>
            <a:ext cx="29464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4EE67-6FCF-1344-81DC-538A7BE32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017" y="273523"/>
            <a:ext cx="4991100" cy="736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A46C41-0265-D94B-A4BC-F942C9E8CA2D}"/>
              </a:ext>
            </a:extLst>
          </p:cNvPr>
          <p:cNvGrpSpPr/>
          <p:nvPr/>
        </p:nvGrpSpPr>
        <p:grpSpPr>
          <a:xfrm>
            <a:off x="12311980" y="5198337"/>
            <a:ext cx="3587274" cy="1273376"/>
            <a:chOff x="7846845" y="216455"/>
            <a:chExt cx="3587274" cy="12733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BA9831-3B32-E04A-9365-A0B58671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A91E-F50E-C44E-9D08-485D36ED8CE5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8DEF44-A54C-B94F-9BCB-EBDE5C664B87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48D957C-CDC0-A247-9383-CA08DE615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104" y="1326165"/>
            <a:ext cx="7607300" cy="7366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5D4E2FE-E358-6E43-96E4-CC73E0015AE4}"/>
              </a:ext>
            </a:extLst>
          </p:cNvPr>
          <p:cNvGrpSpPr/>
          <p:nvPr/>
        </p:nvGrpSpPr>
        <p:grpSpPr>
          <a:xfrm>
            <a:off x="634313" y="2347781"/>
            <a:ext cx="6557319" cy="972065"/>
            <a:chOff x="947351" y="2281881"/>
            <a:chExt cx="6557319" cy="9720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DA09D1-8A31-C94D-A5AC-71E91D60C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493" y="2398071"/>
              <a:ext cx="6057900" cy="7366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CFDA60-E6D6-3943-9AE2-0B6A460B9B02}"/>
                </a:ext>
              </a:extLst>
            </p:cNvPr>
            <p:cNvSpPr/>
            <p:nvPr/>
          </p:nvSpPr>
          <p:spPr>
            <a:xfrm>
              <a:off x="947351" y="2281881"/>
              <a:ext cx="6557319" cy="97206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4B9DAB3-0202-4D4F-BBDF-1F764E8A40E4}"/>
              </a:ext>
            </a:extLst>
          </p:cNvPr>
          <p:cNvSpPr txBox="1"/>
          <p:nvPr/>
        </p:nvSpPr>
        <p:spPr>
          <a:xfrm>
            <a:off x="588986" y="2017347"/>
            <a:ext cx="26773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Definition of Variance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5C12E1-B334-DB48-A98D-F59B59D0B4BF}"/>
              </a:ext>
            </a:extLst>
          </p:cNvPr>
          <p:cNvCxnSpPr>
            <a:cxnSpLocks/>
          </p:cNvCxnSpPr>
          <p:nvPr/>
        </p:nvCxnSpPr>
        <p:spPr>
          <a:xfrm flipH="1">
            <a:off x="7649327" y="1952368"/>
            <a:ext cx="1305203" cy="171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9F104E-CD49-444E-A6F2-6D91EADC9AF1}"/>
              </a:ext>
            </a:extLst>
          </p:cNvPr>
          <p:cNvCxnSpPr>
            <a:cxnSpLocks/>
          </p:cNvCxnSpPr>
          <p:nvPr/>
        </p:nvCxnSpPr>
        <p:spPr>
          <a:xfrm>
            <a:off x="10733903" y="1878227"/>
            <a:ext cx="1268853" cy="178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E4CEF8B-C5FE-024A-88ED-04EBF91C85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1205" y="3721162"/>
            <a:ext cx="102743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685EC-15E3-4F4F-81B0-77025AC313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1205" y="4654419"/>
            <a:ext cx="10274300" cy="571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BC2DE7-7E51-8449-9BBE-BE36AEC78DD0}"/>
              </a:ext>
            </a:extLst>
          </p:cNvPr>
          <p:cNvCxnSpPr/>
          <p:nvPr/>
        </p:nvCxnSpPr>
        <p:spPr>
          <a:xfrm>
            <a:off x="2718486" y="4366054"/>
            <a:ext cx="547836" cy="28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202D9F-21C7-B441-A353-03C6B4C46987}"/>
              </a:ext>
            </a:extLst>
          </p:cNvPr>
          <p:cNvCxnSpPr>
            <a:cxnSpLocks/>
          </p:cNvCxnSpPr>
          <p:nvPr/>
        </p:nvCxnSpPr>
        <p:spPr>
          <a:xfrm flipH="1">
            <a:off x="2512541" y="4292662"/>
            <a:ext cx="1013255" cy="40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F6031E1-84F2-6542-A65B-E74594B2CD8A}"/>
              </a:ext>
            </a:extLst>
          </p:cNvPr>
          <p:cNvSpPr txBox="1"/>
          <p:nvPr/>
        </p:nvSpPr>
        <p:spPr>
          <a:xfrm>
            <a:off x="526510" y="4288875"/>
            <a:ext cx="22349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Rearranging terms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42DEA-6385-A34A-8AF3-98B0C4C4F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205" y="5909108"/>
            <a:ext cx="7277100" cy="571500"/>
          </a:xfrm>
          <a:prstGeom prst="rect">
            <a:avLst/>
          </a:prstGeom>
        </p:spPr>
      </p:pic>
      <p:sp>
        <p:nvSpPr>
          <p:cNvPr id="38" name="Trapezoid 37">
            <a:extLst>
              <a:ext uri="{FF2B5EF4-FFF2-40B4-BE49-F238E27FC236}">
                <a16:creationId xmlns:a16="http://schemas.microsoft.com/office/drawing/2014/main" id="{55599DA4-921A-004C-B5B9-14E2262DDC3E}"/>
              </a:ext>
            </a:extLst>
          </p:cNvPr>
          <p:cNvSpPr/>
          <p:nvPr/>
        </p:nvSpPr>
        <p:spPr>
          <a:xfrm rot="10800000">
            <a:off x="2924432" y="5261689"/>
            <a:ext cx="6323828" cy="603808"/>
          </a:xfrm>
          <a:custGeom>
            <a:avLst/>
            <a:gdLst>
              <a:gd name="connsiteX0" fmla="*/ 0 w 6590270"/>
              <a:gd name="connsiteY0" fmla="*/ 414338 h 414338"/>
              <a:gd name="connsiteX1" fmla="*/ 2575036 w 6590270"/>
              <a:gd name="connsiteY1" fmla="*/ 0 h 414338"/>
              <a:gd name="connsiteX2" fmla="*/ 4015234 w 6590270"/>
              <a:gd name="connsiteY2" fmla="*/ 0 h 414338"/>
              <a:gd name="connsiteX3" fmla="*/ 6590270 w 6590270"/>
              <a:gd name="connsiteY3" fmla="*/ 414338 h 414338"/>
              <a:gd name="connsiteX4" fmla="*/ 0 w 6590270"/>
              <a:gd name="connsiteY4" fmla="*/ 414338 h 414338"/>
              <a:gd name="connsiteX0" fmla="*/ 0 w 6590270"/>
              <a:gd name="connsiteY0" fmla="*/ 439052 h 439052"/>
              <a:gd name="connsiteX1" fmla="*/ 2575036 w 6590270"/>
              <a:gd name="connsiteY1" fmla="*/ 24714 h 439052"/>
              <a:gd name="connsiteX2" fmla="*/ 5110867 w 6590270"/>
              <a:gd name="connsiteY2" fmla="*/ 0 h 439052"/>
              <a:gd name="connsiteX3" fmla="*/ 6590270 w 6590270"/>
              <a:gd name="connsiteY3" fmla="*/ 439052 h 439052"/>
              <a:gd name="connsiteX4" fmla="*/ 0 w 6590270"/>
              <a:gd name="connsiteY4" fmla="*/ 439052 h 439052"/>
              <a:gd name="connsiteX0" fmla="*/ 0 w 6590270"/>
              <a:gd name="connsiteY0" fmla="*/ 603808 h 603808"/>
              <a:gd name="connsiteX1" fmla="*/ 2953977 w 6590270"/>
              <a:gd name="connsiteY1" fmla="*/ 0 h 603808"/>
              <a:gd name="connsiteX2" fmla="*/ 5110867 w 6590270"/>
              <a:gd name="connsiteY2" fmla="*/ 164756 h 603808"/>
              <a:gd name="connsiteX3" fmla="*/ 6590270 w 6590270"/>
              <a:gd name="connsiteY3" fmla="*/ 603808 h 603808"/>
              <a:gd name="connsiteX4" fmla="*/ 0 w 6590270"/>
              <a:gd name="connsiteY4" fmla="*/ 603808 h 603808"/>
              <a:gd name="connsiteX0" fmla="*/ 0 w 6590270"/>
              <a:gd name="connsiteY0" fmla="*/ 603809 h 603809"/>
              <a:gd name="connsiteX1" fmla="*/ 2953977 w 6590270"/>
              <a:gd name="connsiteY1" fmla="*/ 1 h 603809"/>
              <a:gd name="connsiteX2" fmla="*/ 6049981 w 6590270"/>
              <a:gd name="connsiteY2" fmla="*/ 0 h 603809"/>
              <a:gd name="connsiteX3" fmla="*/ 6590270 w 6590270"/>
              <a:gd name="connsiteY3" fmla="*/ 603809 h 603809"/>
              <a:gd name="connsiteX4" fmla="*/ 0 w 6590270"/>
              <a:gd name="connsiteY4" fmla="*/ 603809 h 603809"/>
              <a:gd name="connsiteX0" fmla="*/ 0 w 6590270"/>
              <a:gd name="connsiteY0" fmla="*/ 603808 h 603808"/>
              <a:gd name="connsiteX1" fmla="*/ 2953977 w 6590270"/>
              <a:gd name="connsiteY1" fmla="*/ 0 h 603808"/>
              <a:gd name="connsiteX2" fmla="*/ 6221680 w 6590270"/>
              <a:gd name="connsiteY2" fmla="*/ 24712 h 603808"/>
              <a:gd name="connsiteX3" fmla="*/ 6590270 w 6590270"/>
              <a:gd name="connsiteY3" fmla="*/ 603808 h 603808"/>
              <a:gd name="connsiteX4" fmla="*/ 0 w 6590270"/>
              <a:gd name="connsiteY4" fmla="*/ 603808 h 60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0270" h="603808">
                <a:moveTo>
                  <a:pt x="0" y="603808"/>
                </a:moveTo>
                <a:lnTo>
                  <a:pt x="2953977" y="0"/>
                </a:lnTo>
                <a:lnTo>
                  <a:pt x="6221680" y="24712"/>
                </a:lnTo>
                <a:lnTo>
                  <a:pt x="6590270" y="603808"/>
                </a:lnTo>
                <a:lnTo>
                  <a:pt x="0" y="60380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636FC9-E95A-9A45-BD5B-2ADCCD959DE4}"/>
              </a:ext>
            </a:extLst>
          </p:cNvPr>
          <p:cNvSpPr txBox="1"/>
          <p:nvPr/>
        </p:nvSpPr>
        <p:spPr>
          <a:xfrm>
            <a:off x="0" y="6451541"/>
            <a:ext cx="2549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Bonus study material!</a:t>
            </a:r>
          </a:p>
        </p:txBody>
      </p:sp>
    </p:spTree>
    <p:extLst>
      <p:ext uri="{BB962C8B-B14F-4D97-AF65-F5344CB8AC3E}">
        <p14:creationId xmlns:p14="http://schemas.microsoft.com/office/powerpoint/2010/main" val="101589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7" grpId="0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81424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4" y="4231396"/>
            <a:ext cx="29464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42DEA-6385-A34A-8AF3-98B0C4C4F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663" y="4303114"/>
            <a:ext cx="7277100" cy="571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041188-65F8-284E-8C0C-F4F91DC8B9B2}"/>
              </a:ext>
            </a:extLst>
          </p:cNvPr>
          <p:cNvSpPr txBox="1"/>
          <p:nvPr/>
        </p:nvSpPr>
        <p:spPr>
          <a:xfrm>
            <a:off x="2654401" y="5030068"/>
            <a:ext cx="35237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Obs. Var. </a:t>
            </a:r>
            <a:r>
              <a:rPr lang="en-US" sz="48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10F7A0-4CBE-2044-84AF-8B87583D657C}"/>
              </a:ext>
            </a:extLst>
          </p:cNvPr>
          <p:cNvSpPr txBox="1"/>
          <p:nvPr/>
        </p:nvSpPr>
        <p:spPr>
          <a:xfrm>
            <a:off x="6118162" y="5017913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B2A45E-301D-9A48-A967-6B9939690ED6}"/>
              </a:ext>
            </a:extLst>
          </p:cNvPr>
          <p:cNvSpPr txBox="1"/>
          <p:nvPr/>
        </p:nvSpPr>
        <p:spPr>
          <a:xfrm>
            <a:off x="8898661" y="5017911"/>
            <a:ext cx="309091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Mod. Var.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277678-621F-094C-8D5B-8EC6C1B98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909" y="1882191"/>
            <a:ext cx="31750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5E69D-AAB0-4141-AA56-20DBDFC78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980" y="1571388"/>
            <a:ext cx="5905500" cy="11176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7495210-6F5D-9B40-9B14-1D82440F3EAA}"/>
              </a:ext>
            </a:extLst>
          </p:cNvPr>
          <p:cNvSpPr/>
          <p:nvPr/>
        </p:nvSpPr>
        <p:spPr>
          <a:xfrm>
            <a:off x="4744869" y="1894218"/>
            <a:ext cx="477795" cy="39437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76287D0-3247-3A4D-B166-CC36AB1F2F1F}"/>
              </a:ext>
            </a:extLst>
          </p:cNvPr>
          <p:cNvSpPr/>
          <p:nvPr/>
        </p:nvSpPr>
        <p:spPr>
          <a:xfrm>
            <a:off x="243016" y="2701143"/>
            <a:ext cx="3369275" cy="922638"/>
          </a:xfrm>
          <a:prstGeom prst="wedgeRoundRectCallout">
            <a:avLst>
              <a:gd name="adj1" fmla="val -13987"/>
              <a:gd name="adj2" fmla="val 126785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is taken over all possible Y observations.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79FE1EF-7EA9-0B44-8D24-6C4E152FBE9A}"/>
              </a:ext>
            </a:extLst>
          </p:cNvPr>
          <p:cNvSpPr/>
          <p:nvPr/>
        </p:nvSpPr>
        <p:spPr>
          <a:xfrm>
            <a:off x="918711" y="5807426"/>
            <a:ext cx="3369275" cy="922638"/>
          </a:xfrm>
          <a:prstGeom prst="wedgeRoundRectCallout">
            <a:avLst>
              <a:gd name="adj1" fmla="val -10272"/>
              <a:gd name="adj2" fmla="val -14958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is taken over all possible training datasets</a:t>
            </a:r>
          </a:p>
        </p:txBody>
      </p:sp>
    </p:spTree>
    <p:extLst>
      <p:ext uri="{BB962C8B-B14F-4D97-AF65-F5344CB8AC3E}">
        <p14:creationId xmlns:p14="http://schemas.microsoft.com/office/powerpoint/2010/main" val="182944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74" y="3376486"/>
            <a:ext cx="5415590" cy="346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50" y="134303"/>
            <a:ext cx="10801350" cy="1325563"/>
          </a:xfrm>
        </p:spPr>
        <p:txBody>
          <a:bodyPr/>
          <a:lstStyle/>
          <a:p>
            <a:r>
              <a:rPr lang="en-US" dirty="0"/>
              <a:t>Bias =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50" y="1311275"/>
            <a:ext cx="11207382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i="1" dirty="0"/>
              <a:t>The expected deviation between the predicted value and the true value </a:t>
            </a:r>
            <a:endParaRPr lang="en-US" sz="3200" dirty="0"/>
          </a:p>
          <a:p>
            <a:r>
              <a:rPr lang="en-US" sz="3200" dirty="0"/>
              <a:t>Depends on both the:</a:t>
            </a:r>
          </a:p>
          <a:p>
            <a:pPr lvl="1"/>
            <a:r>
              <a:rPr lang="en-US" b="1" dirty="0"/>
              <a:t>choice</a:t>
            </a:r>
            <a:r>
              <a:rPr lang="en-US" dirty="0"/>
              <a:t> of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lvl="1"/>
            <a:r>
              <a:rPr lang="en-US" b="1" dirty="0"/>
              <a:t>learning procedure</a:t>
            </a:r>
          </a:p>
          <a:p>
            <a:r>
              <a:rPr lang="en-US" b="1" i="1" dirty="0"/>
              <a:t>Under-fitting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64399" y="2521893"/>
            <a:ext cx="5432273" cy="4113219"/>
            <a:chOff x="6207277" y="2227946"/>
            <a:chExt cx="5432273" cy="4113219"/>
          </a:xfrm>
        </p:grpSpPr>
        <p:grpSp>
          <p:nvGrpSpPr>
            <p:cNvPr id="10" name="Group 9"/>
            <p:cNvGrpSpPr/>
            <p:nvPr/>
          </p:nvGrpSpPr>
          <p:grpSpPr>
            <a:xfrm>
              <a:off x="6207277" y="2227946"/>
              <a:ext cx="5418888" cy="4113219"/>
              <a:chOff x="6432001" y="2128555"/>
              <a:chExt cx="5418888" cy="411321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432001" y="2544319"/>
                <a:ext cx="5418888" cy="36974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32001" y="2128555"/>
                <a:ext cx="374814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All possible functions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6921521" y="3255989"/>
              <a:ext cx="2811559" cy="2346307"/>
            </a:xfrm>
            <a:custGeom>
              <a:avLst/>
              <a:gdLst>
                <a:gd name="connsiteX0" fmla="*/ 41854 w 2172822"/>
                <a:gd name="connsiteY0" fmla="*/ 584262 h 1859941"/>
                <a:gd name="connsiteX1" fmla="*/ 677958 w 2172822"/>
                <a:gd name="connsiteY1" fmla="*/ 14418 h 1859941"/>
                <a:gd name="connsiteX2" fmla="*/ 1857402 w 2172822"/>
                <a:gd name="connsiteY2" fmla="*/ 305966 h 1859941"/>
                <a:gd name="connsiteX3" fmla="*/ 2056184 w 2172822"/>
                <a:gd name="connsiteY3" fmla="*/ 1697444 h 1859941"/>
                <a:gd name="connsiteX4" fmla="*/ 280393 w 2172822"/>
                <a:gd name="connsiteY4" fmla="*/ 1710696 h 1859941"/>
                <a:gd name="connsiteX5" fmla="*/ 41854 w 2172822"/>
                <a:gd name="connsiteY5" fmla="*/ 584262 h 185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822" h="1859941">
                  <a:moveTo>
                    <a:pt x="41854" y="584262"/>
                  </a:moveTo>
                  <a:cubicBezTo>
                    <a:pt x="108115" y="301549"/>
                    <a:pt x="375367" y="60801"/>
                    <a:pt x="677958" y="14418"/>
                  </a:cubicBezTo>
                  <a:cubicBezTo>
                    <a:pt x="980549" y="-31965"/>
                    <a:pt x="1627698" y="25462"/>
                    <a:pt x="1857402" y="305966"/>
                  </a:cubicBezTo>
                  <a:cubicBezTo>
                    <a:pt x="2087106" y="586470"/>
                    <a:pt x="2319019" y="1463322"/>
                    <a:pt x="2056184" y="1697444"/>
                  </a:cubicBezTo>
                  <a:cubicBezTo>
                    <a:pt x="1793349" y="1931566"/>
                    <a:pt x="613906" y="1891809"/>
                    <a:pt x="280393" y="1710696"/>
                  </a:cubicBezTo>
                  <a:cubicBezTo>
                    <a:pt x="-53120" y="1529583"/>
                    <a:pt x="-24407" y="866975"/>
                    <a:pt x="41854" y="584262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64313" y="3105992"/>
              <a:ext cx="3068767" cy="1830880"/>
            </a:xfrm>
            <a:prstGeom prst="rect">
              <a:avLst/>
            </a:prstGeom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Possible </a:t>
              </a:r>
              <a:r>
                <a:rPr lang="en-US" sz="2800" dirty="0" err="1"/>
                <a:t>θ</a:t>
              </a:r>
              <a:r>
                <a:rPr lang="en-US" sz="2800" dirty="0"/>
                <a:t> values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700" y="4340086"/>
              <a:ext cx="526576" cy="59678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0231783" y="5797864"/>
              <a:ext cx="198782" cy="19878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30565" y="5567423"/>
              <a:ext cx="120898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</a:t>
              </a:r>
              <a:br>
                <a:rPr lang="en-US" dirty="0"/>
              </a:br>
              <a:r>
                <a:rPr lang="en-US" dirty="0"/>
                <a:t>Function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9501564" y="5234571"/>
              <a:ext cx="198782" cy="19878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4" idx="5"/>
              <a:endCxn id="12" idx="1"/>
            </p:cNvCxnSpPr>
            <p:nvPr/>
          </p:nvCxnSpPr>
          <p:spPr>
            <a:xfrm>
              <a:off x="9671235" y="5404242"/>
              <a:ext cx="589659" cy="422733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924636" y="5025549"/>
              <a:ext cx="1071127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chemeClr val="accent4"/>
                  </a:solidFill>
                </a:rPr>
                <a:t>Bias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0B516DF-C721-364F-BCFF-F4B8393B5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679" y="470178"/>
            <a:ext cx="3735718" cy="6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9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Variance 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0304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the variability of the random noise in the process we are trying to model</a:t>
            </a:r>
            <a:endParaRPr lang="en-US" i="1" dirty="0"/>
          </a:p>
          <a:p>
            <a:r>
              <a:rPr lang="en-US" dirty="0"/>
              <a:t>measurement variability</a:t>
            </a:r>
          </a:p>
          <a:p>
            <a:r>
              <a:rPr lang="en-US" dirty="0"/>
              <a:t>stochasticity</a:t>
            </a:r>
          </a:p>
          <a:p>
            <a:r>
              <a:rPr lang="en-US" dirty="0"/>
              <a:t>missing information</a:t>
            </a:r>
          </a:p>
          <a:p>
            <a:pPr marL="14287" indent="0">
              <a:buNone/>
            </a:pPr>
            <a:endParaRPr lang="en-US" b="1" dirty="0"/>
          </a:p>
          <a:p>
            <a:pPr marL="14287" indent="0">
              <a:buNone/>
            </a:pPr>
            <a:r>
              <a:rPr lang="en-US" b="1" dirty="0"/>
              <a:t>Beyond our control</a:t>
            </a:r>
            <a:br>
              <a:rPr lang="en-US" b="1" dirty="0"/>
            </a:br>
            <a:r>
              <a:rPr lang="en-US" b="1" dirty="0"/>
              <a:t>(usually)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2287043"/>
            <a:ext cx="5918200" cy="396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1A093-2F82-FA46-971B-EA577D19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623" y="581116"/>
            <a:ext cx="42418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9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9" r="17624" b="5111"/>
          <a:stretch/>
        </p:blipFill>
        <p:spPr>
          <a:xfrm>
            <a:off x="5028269" y="2713866"/>
            <a:ext cx="6918804" cy="4130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 =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197195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</a:t>
            </a:r>
            <a:br>
              <a:rPr lang="en-US" dirty="0"/>
            </a:br>
            <a:r>
              <a:rPr lang="en-US" dirty="0"/>
              <a:t>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D47D1-1B6E-EF48-B73E-5D867B01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847" y="1407571"/>
            <a:ext cx="6654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393418" y="1433146"/>
            <a:ext cx="5937809" cy="89916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Estimated Model Variance</a:t>
            </a:r>
          </a:p>
        </p:txBody>
      </p:sp>
      <p:sp>
        <p:nvSpPr>
          <p:cNvPr id="9" name="Left Arrow 8"/>
          <p:cNvSpPr/>
          <p:nvPr/>
        </p:nvSpPr>
        <p:spPr>
          <a:xfrm>
            <a:off x="3059495" y="5660943"/>
            <a:ext cx="6159094" cy="104164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Bias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31844" y="2579187"/>
            <a:ext cx="10814396" cy="2344177"/>
            <a:chOff x="-4801391" y="2273543"/>
            <a:chExt cx="16294274" cy="353202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2273543"/>
              <a:ext cx="10940433" cy="3532020"/>
              <a:chOff x="-1602304" y="1646238"/>
              <a:chExt cx="13542197" cy="437197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389" r="17624" b="5111"/>
              <a:stretch/>
            </p:blipFill>
            <p:spPr>
              <a:xfrm>
                <a:off x="4616655" y="1646238"/>
                <a:ext cx="7323238" cy="437197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1" t="19389" r="17663" b="9112"/>
              <a:stretch/>
            </p:blipFill>
            <p:spPr>
              <a:xfrm>
                <a:off x="-1602304" y="1718975"/>
                <a:ext cx="6915150" cy="4086226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6" t="19466" r="17798" b="11205"/>
            <a:stretch/>
          </p:blipFill>
          <p:spPr>
            <a:xfrm>
              <a:off x="-4801391" y="2317065"/>
              <a:ext cx="5643796" cy="33011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E54120-D032-0E42-8389-7D5A25B7625F}"/>
              </a:ext>
            </a:extLst>
          </p:cNvPr>
          <p:cNvSpPr txBox="1"/>
          <p:nvPr/>
        </p:nvSpPr>
        <p:spPr>
          <a:xfrm>
            <a:off x="0" y="4799035"/>
            <a:ext cx="1219199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want to </a:t>
            </a:r>
            <a:r>
              <a:rPr lang="en-US" sz="2000" b="1" dirty="0"/>
              <a:t>decrease both bias and variance </a:t>
            </a:r>
            <a:r>
              <a:rPr lang="en-US" sz="2000" dirty="0"/>
              <a:t>but often </a:t>
            </a:r>
            <a:br>
              <a:rPr lang="en-US" sz="2000" dirty="0"/>
            </a:br>
            <a:r>
              <a:rPr lang="en-US" sz="2000" dirty="0"/>
              <a:t>decreasing one results in an increase in the other.</a:t>
            </a:r>
          </a:p>
        </p:txBody>
      </p:sp>
    </p:spTree>
    <p:extLst>
      <p:ext uri="{BB962C8B-B14F-4D97-AF65-F5344CB8AC3E}">
        <p14:creationId xmlns:p14="http://schemas.microsoft.com/office/powerpoint/2010/main" val="93323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45" name="Group 4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Plot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83644" y="1773267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192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7529052" y="3236109"/>
            <a:ext cx="3010276" cy="52421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833098" y="3654998"/>
            <a:ext cx="2876461" cy="4464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E5D585-0EA3-F94F-B152-B48DE8ED6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9175">
            <a:off x="3389994" y="2188155"/>
            <a:ext cx="2228446" cy="5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1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43A37B-C0D7-C34F-ADAB-C3A1AF7E3274}"/>
              </a:ext>
            </a:extLst>
          </p:cNvPr>
          <p:cNvSpPr/>
          <p:nvPr/>
        </p:nvSpPr>
        <p:spPr>
          <a:xfrm>
            <a:off x="3767053" y="5952565"/>
            <a:ext cx="5143865" cy="3980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50" name="Group 49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53" name="Freeform 52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Data</a:t>
            </a:r>
            <a:r>
              <a:rPr lang="en-US" dirty="0"/>
              <a:t> supports </a:t>
            </a:r>
            <a:r>
              <a:rPr lang="en-US" b="1" dirty="0"/>
              <a:t>More Complexity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767053" y="2029831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80487" y="2476526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89353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6481258" y="3710460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522571" y="4653501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31255" y="3236108"/>
            <a:ext cx="3010276" cy="5242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978699" y="3802126"/>
            <a:ext cx="2876461" cy="4464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F33CC9-DE72-3443-BA24-4663E28DA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9175">
            <a:off x="4012588" y="2428689"/>
            <a:ext cx="2228446" cy="5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7FC9-B565-2C41-8901-523D9B00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2DF81-E69B-1D47-80A8-5EDA0F0A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Roughly:</a:t>
            </a:r>
            <a:r>
              <a:rPr lang="en-US" i="1" dirty="0"/>
              <a:t> capacity of the model to fit the data </a:t>
            </a:r>
          </a:p>
          <a:p>
            <a:r>
              <a:rPr lang="en-US" dirty="0"/>
              <a:t>Many different measures and factors</a:t>
            </a:r>
          </a:p>
          <a:p>
            <a:pPr lvl="1"/>
            <a:r>
              <a:rPr lang="en-US" dirty="0"/>
              <a:t>Covered in machine learning class </a:t>
            </a:r>
          </a:p>
          <a:p>
            <a:r>
              <a:rPr lang="en-US" dirty="0"/>
              <a:t>Dominant factors in </a:t>
            </a:r>
            <a:r>
              <a:rPr lang="en-US" b="1" dirty="0"/>
              <a:t>linear models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Number and types of features 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151312A-68D3-7E43-9B4B-51E867C887FE}"/>
              </a:ext>
            </a:extLst>
          </p:cNvPr>
          <p:cNvSpPr/>
          <p:nvPr/>
        </p:nvSpPr>
        <p:spPr>
          <a:xfrm>
            <a:off x="6758354" y="4607169"/>
            <a:ext cx="2385646" cy="586154"/>
          </a:xfrm>
          <a:prstGeom prst="wedgeRoundRectCallout">
            <a:avLst>
              <a:gd name="adj1" fmla="val -68499"/>
              <a:gd name="adj2" fmla="val -1045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with this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A30C900-4AF1-A149-A627-033072546EE6}"/>
              </a:ext>
            </a:extLst>
          </p:cNvPr>
          <p:cNvSpPr/>
          <p:nvPr/>
        </p:nvSpPr>
        <p:spPr>
          <a:xfrm>
            <a:off x="3355731" y="5058508"/>
            <a:ext cx="2385646" cy="586154"/>
          </a:xfrm>
          <a:prstGeom prst="wedgeRoundRectCallout">
            <a:avLst>
              <a:gd name="adj1" fmla="val -33364"/>
              <a:gd name="adj2" fmla="val -925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this</a:t>
            </a:r>
          </a:p>
        </p:txBody>
      </p:sp>
    </p:spTree>
    <p:extLst>
      <p:ext uri="{BB962C8B-B14F-4D97-AF65-F5344CB8AC3E}">
        <p14:creationId xmlns:p14="http://schemas.microsoft.com/office/powerpoint/2010/main" val="54308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1FE16-1BED-BA47-A914-1D88EFB6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</a:t>
            </a:r>
            <a:br>
              <a:rPr lang="en-US" dirty="0"/>
            </a:br>
            <a:r>
              <a:rPr lang="en-US" dirty="0"/>
              <a:t>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1DF55-C3C0-1945-AFEC-15FB5F635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8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9582" y="919929"/>
            <a:ext cx="3732112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Regression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98444" y="2163203"/>
            <a:ext cx="10515600" cy="4188013"/>
          </a:xfrm>
        </p:spPr>
        <p:txBody>
          <a:bodyPr/>
          <a:lstStyle/>
          <a:p>
            <a:r>
              <a:rPr lang="en-US" dirty="0"/>
              <a:t>Estimating relationship between X and Y</a:t>
            </a:r>
          </a:p>
          <a:p>
            <a:pPr lvl="1"/>
            <a:r>
              <a:rPr lang="en-US" dirty="0"/>
              <a:t>Y is a quantitative value </a:t>
            </a:r>
          </a:p>
          <a:p>
            <a:pPr lvl="1"/>
            <a:r>
              <a:rPr lang="en-US" dirty="0"/>
              <a:t>We will soon see X can be almost anything 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D06E0B-F8A9-0648-8C6D-03471BD69A59}"/>
              </a:ext>
            </a:extLst>
          </p:cNvPr>
          <p:cNvGrpSpPr/>
          <p:nvPr/>
        </p:nvGrpSpPr>
        <p:grpSpPr>
          <a:xfrm>
            <a:off x="2089569" y="3429900"/>
            <a:ext cx="8220919" cy="2921316"/>
            <a:chOff x="2540907" y="3429900"/>
            <a:chExt cx="8220919" cy="2921316"/>
          </a:xfrm>
        </p:grpSpPr>
        <p:sp>
          <p:nvSpPr>
            <p:cNvPr id="20" name="TextBox 19"/>
            <p:cNvSpPr txBox="1"/>
            <p:nvPr/>
          </p:nvSpPr>
          <p:spPr>
            <a:xfrm>
              <a:off x="3575438" y="3429900"/>
              <a:ext cx="606256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15207" y="4024366"/>
              <a:ext cx="606256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E7CA1F-340B-DD44-A24E-9C3C26DB4733}"/>
                </a:ext>
              </a:extLst>
            </p:cNvPr>
            <p:cNvGrpSpPr/>
            <p:nvPr/>
          </p:nvGrpSpPr>
          <p:grpSpPr>
            <a:xfrm>
              <a:off x="2540907" y="4100501"/>
              <a:ext cx="8220919" cy="2250715"/>
              <a:chOff x="2540907" y="4100501"/>
              <a:chExt cx="8220919" cy="225071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540907" y="4100501"/>
                <a:ext cx="8220919" cy="2250715"/>
                <a:chOff x="1189469" y="1780359"/>
                <a:chExt cx="9621965" cy="2634292"/>
              </a:xfrm>
            </p:grpSpPr>
            <p:sp>
              <p:nvSpPr>
                <p:cNvPr id="9" name="Freeform 8"/>
                <p:cNvSpPr/>
                <p:nvPr/>
              </p:nvSpPr>
              <p:spPr>
                <a:xfrm>
                  <a:off x="1189469" y="1780359"/>
                  <a:ext cx="3739274" cy="2634292"/>
                </a:xfrm>
                <a:custGeom>
                  <a:avLst/>
                  <a:gdLst>
                    <a:gd name="connsiteX0" fmla="*/ 764836 w 3739274"/>
                    <a:gd name="connsiteY0" fmla="*/ 1751736 h 2634292"/>
                    <a:gd name="connsiteX1" fmla="*/ 47660 w 3739274"/>
                    <a:gd name="connsiteY1" fmla="*/ 353242 h 2634292"/>
                    <a:gd name="connsiteX2" fmla="*/ 2055754 w 3739274"/>
                    <a:gd name="connsiteY2" fmla="*/ 460818 h 2634292"/>
                    <a:gd name="connsiteX3" fmla="*/ 2988083 w 3739274"/>
                    <a:gd name="connsiteY3" fmla="*/ 102230 h 2634292"/>
                    <a:gd name="connsiteX4" fmla="*/ 3723189 w 3739274"/>
                    <a:gd name="connsiteY4" fmla="*/ 2576489 h 2634292"/>
                    <a:gd name="connsiteX5" fmla="*/ 2270907 w 3739274"/>
                    <a:gd name="connsiteY5" fmla="*/ 1841383 h 2634292"/>
                    <a:gd name="connsiteX6" fmla="*/ 764836 w 3739274"/>
                    <a:gd name="connsiteY6" fmla="*/ 1751736 h 263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9274" h="2634292">
                      <a:moveTo>
                        <a:pt x="764836" y="1751736"/>
                      </a:moveTo>
                      <a:cubicBezTo>
                        <a:pt x="394295" y="1503713"/>
                        <a:pt x="-167493" y="568395"/>
                        <a:pt x="47660" y="353242"/>
                      </a:cubicBezTo>
                      <a:cubicBezTo>
                        <a:pt x="262813" y="138089"/>
                        <a:pt x="1565684" y="502653"/>
                        <a:pt x="2055754" y="460818"/>
                      </a:cubicBezTo>
                      <a:cubicBezTo>
                        <a:pt x="2545824" y="418983"/>
                        <a:pt x="2710177" y="-250382"/>
                        <a:pt x="2988083" y="102230"/>
                      </a:cubicBezTo>
                      <a:cubicBezTo>
                        <a:pt x="3265989" y="454842"/>
                        <a:pt x="3842718" y="2286630"/>
                        <a:pt x="3723189" y="2576489"/>
                      </a:cubicBezTo>
                      <a:cubicBezTo>
                        <a:pt x="3603660" y="2866348"/>
                        <a:pt x="2757989" y="1978842"/>
                        <a:pt x="2270907" y="1841383"/>
                      </a:cubicBezTo>
                      <a:cubicBezTo>
                        <a:pt x="1783825" y="1703924"/>
                        <a:pt x="1135377" y="1999759"/>
                        <a:pt x="764836" y="1751736"/>
                      </a:cubicBezTo>
                      <a:close/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Domain</a:t>
                  </a:r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4105834" y="1994846"/>
                  <a:ext cx="4625789" cy="881729"/>
                </a:xfrm>
                <a:custGeom>
                  <a:avLst/>
                  <a:gdLst>
                    <a:gd name="connsiteX0" fmla="*/ 0 w 4177553"/>
                    <a:gd name="connsiteY0" fmla="*/ 860919 h 860919"/>
                    <a:gd name="connsiteX1" fmla="*/ 2259106 w 4177553"/>
                    <a:gd name="connsiteY1" fmla="*/ 307 h 860919"/>
                    <a:gd name="connsiteX2" fmla="*/ 4177553 w 4177553"/>
                    <a:gd name="connsiteY2" fmla="*/ 753342 h 860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77553" h="860919">
                      <a:moveTo>
                        <a:pt x="0" y="860919"/>
                      </a:moveTo>
                      <a:cubicBezTo>
                        <a:pt x="781423" y="439577"/>
                        <a:pt x="1562847" y="18236"/>
                        <a:pt x="2259106" y="307"/>
                      </a:cubicBezTo>
                      <a:cubicBezTo>
                        <a:pt x="2955365" y="-17622"/>
                        <a:pt x="4177553" y="753342"/>
                        <a:pt x="4177553" y="753342"/>
                      </a:cubicBezTo>
                    </a:path>
                  </a:pathLst>
                </a:custGeom>
                <a:noFill/>
                <a:ln w="92075">
                  <a:solidFill>
                    <a:schemeClr val="tx1">
                      <a:lumMod val="95000"/>
                      <a:lumOff val="5000"/>
                    </a:schemeClr>
                  </a:solidFill>
                  <a:headEnd type="oval"/>
                  <a:tailEnd type="stealth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7586010" y="2941479"/>
                  <a:ext cx="3225424" cy="454709"/>
                  <a:chOff x="7586010" y="3120771"/>
                  <a:chExt cx="3225424" cy="454709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8050305" y="3120771"/>
                    <a:ext cx="2707342" cy="0"/>
                  </a:xfrm>
                  <a:prstGeom prst="straightConnector1">
                    <a:avLst/>
                  </a:prstGeom>
                  <a:ln w="73025">
                    <a:solidFill>
                      <a:schemeClr val="accent4"/>
                    </a:solidFill>
                    <a:headEnd type="stealt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392334" y="3359580"/>
                    <a:ext cx="419100" cy="2159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586010" y="3359580"/>
                    <a:ext cx="749300" cy="2159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val 15"/>
                <p:cNvSpPr/>
                <p:nvPr/>
              </p:nvSpPr>
              <p:spPr>
                <a:xfrm>
                  <a:off x="8707918" y="2840717"/>
                  <a:ext cx="220930" cy="22093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4EA51EA-C420-C14B-9819-926C1736D6EE}"/>
                  </a:ext>
                </a:extLst>
              </p:cNvPr>
              <p:cNvGrpSpPr/>
              <p:nvPr/>
            </p:nvGrpSpPr>
            <p:grpSpPr>
              <a:xfrm>
                <a:off x="6590401" y="4682339"/>
                <a:ext cx="902811" cy="891145"/>
                <a:chOff x="6590401" y="4682339"/>
                <a:chExt cx="902811" cy="89114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E2ADAD9-D115-E048-A6AE-344A910A0E23}"/>
                    </a:ext>
                  </a:extLst>
                </p:cNvPr>
                <p:cNvSpPr txBox="1"/>
                <p:nvPr/>
              </p:nvSpPr>
              <p:spPr>
                <a:xfrm>
                  <a:off x="6590401" y="5204152"/>
                  <a:ext cx="902811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Model</a:t>
                  </a:r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F680BB8-7403-314D-A2F4-C7F087024F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5333" y="4682339"/>
                  <a:ext cx="392946" cy="43828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F127B4-5413-AB41-BCF9-047AF182DE64}"/>
              </a:ext>
            </a:extLst>
          </p:cNvPr>
          <p:cNvGrpSpPr/>
          <p:nvPr/>
        </p:nvGrpSpPr>
        <p:grpSpPr>
          <a:xfrm>
            <a:off x="8246215" y="284951"/>
            <a:ext cx="3770470" cy="2740142"/>
            <a:chOff x="5721904" y="2286000"/>
            <a:chExt cx="5625547" cy="408829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02AEE2-8629-D24B-A3DF-3E451FE6B139}"/>
                </a:ext>
              </a:extLst>
            </p:cNvPr>
            <p:cNvCxnSpPr/>
            <p:nvPr/>
          </p:nvCxnSpPr>
          <p:spPr>
            <a:xfrm>
              <a:off x="8614190" y="2862470"/>
              <a:ext cx="0" cy="351182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612357-C9ED-F74A-A31E-4DC3E1D31CE9}"/>
                </a:ext>
              </a:extLst>
            </p:cNvPr>
            <p:cNvCxnSpPr/>
            <p:nvPr/>
          </p:nvCxnSpPr>
          <p:spPr>
            <a:xfrm>
              <a:off x="5721904" y="4809290"/>
              <a:ext cx="5625547" cy="3313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1042E9-B75A-B34D-8B65-1E94A1FF8E3B}"/>
                </a:ext>
              </a:extLst>
            </p:cNvPr>
            <p:cNvSpPr/>
            <p:nvPr/>
          </p:nvSpPr>
          <p:spPr>
            <a:xfrm>
              <a:off x="9395792" y="3436845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C79FA2D-64DB-2B4D-838E-6345CBF94BD5}"/>
                </a:ext>
              </a:extLst>
            </p:cNvPr>
            <p:cNvSpPr/>
            <p:nvPr/>
          </p:nvSpPr>
          <p:spPr>
            <a:xfrm>
              <a:off x="9688382" y="3800254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95204E-5842-4143-BC38-32468EF400A4}"/>
                </a:ext>
              </a:extLst>
            </p:cNvPr>
            <p:cNvSpPr/>
            <p:nvPr/>
          </p:nvSpPr>
          <p:spPr>
            <a:xfrm>
              <a:off x="9045109" y="4163663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0E364F3-FA90-EA46-AD7F-67D33149CDE3}"/>
                </a:ext>
              </a:extLst>
            </p:cNvPr>
            <p:cNvSpPr/>
            <p:nvPr/>
          </p:nvSpPr>
          <p:spPr>
            <a:xfrm>
              <a:off x="8092773" y="4437385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8A9606-7AB3-DD41-88FE-C5B7C98E5A1C}"/>
                </a:ext>
              </a:extLst>
            </p:cNvPr>
            <p:cNvSpPr/>
            <p:nvPr/>
          </p:nvSpPr>
          <p:spPr>
            <a:xfrm>
              <a:off x="7596062" y="5336861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7F2D8B-908C-1F4C-B2BA-813423BEE457}"/>
                </a:ext>
              </a:extLst>
            </p:cNvPr>
            <p:cNvSpPr/>
            <p:nvPr/>
          </p:nvSpPr>
          <p:spPr>
            <a:xfrm>
              <a:off x="10638417" y="2464384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9229C1-E191-F54B-A771-E703E6572BF8}"/>
                </a:ext>
              </a:extLst>
            </p:cNvPr>
            <p:cNvCxnSpPr/>
            <p:nvPr/>
          </p:nvCxnSpPr>
          <p:spPr>
            <a:xfrm flipV="1">
              <a:off x="6553200" y="2286000"/>
              <a:ext cx="4794251" cy="3747868"/>
            </a:xfrm>
            <a:prstGeom prst="lin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241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2A05-FAB5-5B48-8F63-DAC37DD4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8" y="45183"/>
            <a:ext cx="10801350" cy="1325563"/>
          </a:xfrm>
        </p:spPr>
        <p:txBody>
          <a:bodyPr/>
          <a:lstStyle/>
          <a:p>
            <a:r>
              <a:rPr lang="en-US" dirty="0"/>
              <a:t>Least Squares 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F28A7-7C6B-5542-9A33-5BF18879D9D1}"/>
              </a:ext>
            </a:extLst>
          </p:cNvPr>
          <p:cNvSpPr txBox="1"/>
          <p:nvPr/>
        </p:nvSpPr>
        <p:spPr>
          <a:xfrm>
            <a:off x="317988" y="1001414"/>
            <a:ext cx="83311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One of the most widely used tools in machine learning and data science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2EB59-73DF-1C43-B9C6-CDD9B955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777" y="4493624"/>
            <a:ext cx="69469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3F8C8-B319-DA4A-88C0-FF6A5A719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77" y="2326879"/>
            <a:ext cx="4140200" cy="124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3C97F-615E-5344-8A63-714B0CDF6ACD}"/>
              </a:ext>
            </a:extLst>
          </p:cNvPr>
          <p:cNvSpPr txBox="1"/>
          <p:nvPr/>
        </p:nvSpPr>
        <p:spPr>
          <a:xfrm>
            <a:off x="1271955" y="1986703"/>
            <a:ext cx="9028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u="sng" dirty="0"/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DDF4F-3265-014E-956B-FC3B7C49E103}"/>
              </a:ext>
            </a:extLst>
          </p:cNvPr>
          <p:cNvSpPr txBox="1"/>
          <p:nvPr/>
        </p:nvSpPr>
        <p:spPr>
          <a:xfrm>
            <a:off x="1271954" y="4156958"/>
            <a:ext cx="21627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u="sng" dirty="0"/>
              <a:t>Loss Minimization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1DA6AD7-491A-6148-9748-EF970921816F}"/>
              </a:ext>
            </a:extLst>
          </p:cNvPr>
          <p:cNvSpPr/>
          <p:nvPr/>
        </p:nvSpPr>
        <p:spPr>
          <a:xfrm>
            <a:off x="5298831" y="186983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6C14FA1-A772-3D41-AB71-9272C4CBD5CF}"/>
              </a:ext>
            </a:extLst>
          </p:cNvPr>
          <p:cNvSpPr/>
          <p:nvPr/>
        </p:nvSpPr>
        <p:spPr>
          <a:xfrm>
            <a:off x="8994530" y="3702991"/>
            <a:ext cx="2165839" cy="410308"/>
          </a:xfrm>
          <a:prstGeom prst="wedgeRoundRectCallout">
            <a:avLst>
              <a:gd name="adj1" fmla="val -51051"/>
              <a:gd name="adj2" fmla="val 14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Squared Loss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CEA67C9-57F5-A344-A3CC-F623A4AF7F2C}"/>
              </a:ext>
            </a:extLst>
          </p:cNvPr>
          <p:cNvSpPr/>
          <p:nvPr/>
        </p:nvSpPr>
        <p:spPr>
          <a:xfrm>
            <a:off x="5430228" y="3497837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90E553-4898-5D4A-9452-02B1A868AAB0}"/>
              </a:ext>
            </a:extLst>
          </p:cNvPr>
          <p:cNvSpPr txBox="1"/>
          <p:nvPr/>
        </p:nvSpPr>
        <p:spPr>
          <a:xfrm>
            <a:off x="2004647" y="5934029"/>
            <a:ext cx="25321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We will return to solving this soon!</a:t>
            </a:r>
          </a:p>
        </p:txBody>
      </p:sp>
    </p:spTree>
    <p:extLst>
      <p:ext uri="{BB962C8B-B14F-4D97-AF65-F5344CB8AC3E}">
        <p14:creationId xmlns:p14="http://schemas.microsoft.com/office/powerpoint/2010/main" val="74130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 animBg="1"/>
      <p:bldP spid="1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488B5-F13D-804D-908A-98614B063B9B}"/>
              </a:ext>
            </a:extLst>
          </p:cNvPr>
          <p:cNvSpPr txBox="1"/>
          <p:nvPr/>
        </p:nvSpPr>
        <p:spPr>
          <a:xfrm>
            <a:off x="498926" y="3564633"/>
            <a:ext cx="1066805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Designing the feature functions is a big part of machine learning and data science.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Feature Functions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capture domain knowledge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substantial contribute to expressivity (and complexity)</a:t>
            </a:r>
          </a:p>
        </p:txBody>
      </p:sp>
    </p:spTree>
    <p:extLst>
      <p:ext uri="{BB962C8B-B14F-4D97-AF65-F5344CB8AC3E}">
        <p14:creationId xmlns:p14="http://schemas.microsoft.com/office/powerpoint/2010/main" val="370334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52450" y="3373615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For 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7278-AB45-8A4C-A207-13403E6DF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45" y="3420992"/>
            <a:ext cx="10033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868856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Features</a:t>
            </a:r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2F3E8-0B35-F04A-9D42-4E64F23D9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176" y="3373615"/>
            <a:ext cx="28829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046C17-AE19-7D45-B786-2646C765CAB0}"/>
              </a:ext>
            </a:extLst>
          </p:cNvPr>
          <p:cNvSpPr txBox="1"/>
          <p:nvPr/>
        </p:nvSpPr>
        <p:spPr>
          <a:xfrm>
            <a:off x="5328138" y="3392149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D1429A-DA00-1F40-9662-5858A59B240B}"/>
              </a:ext>
            </a:extLst>
          </p:cNvPr>
          <p:cNvSpPr txBox="1"/>
          <p:nvPr/>
        </p:nvSpPr>
        <p:spPr>
          <a:xfrm>
            <a:off x="2827204" y="3410076"/>
            <a:ext cx="11320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Domain: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A032ED-D391-964C-BDF2-C949E718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115" y="4422854"/>
            <a:ext cx="1701800" cy="1016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37AD3AD-70C4-1046-859B-496054E6B17F}"/>
              </a:ext>
            </a:extLst>
          </p:cNvPr>
          <p:cNvGrpSpPr/>
          <p:nvPr/>
        </p:nvGrpSpPr>
        <p:grpSpPr>
          <a:xfrm>
            <a:off x="3160527" y="4099211"/>
            <a:ext cx="3870081" cy="2679287"/>
            <a:chOff x="4236426" y="4099211"/>
            <a:chExt cx="3870081" cy="267928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AF5D65-4FE8-FC4C-9DF7-A3517073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6426" y="4099211"/>
              <a:ext cx="3870081" cy="267928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1CADD1-33DE-0C47-BFEA-1D686037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5361" y="5438854"/>
              <a:ext cx="1274587" cy="70810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6E7AF7-F121-7748-ACC7-BD873F276067}"/>
              </a:ext>
            </a:extLst>
          </p:cNvPr>
          <p:cNvSpPr txBox="1"/>
          <p:nvPr/>
        </p:nvSpPr>
        <p:spPr>
          <a:xfrm>
            <a:off x="-11149233" y="3564633"/>
            <a:ext cx="1066805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Designing the feature functions is a big part of machine learning and data science.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Feature Functions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capture domain knowledge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substantial contribute to expressivity (and complexity)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B4268-8ECC-9B49-9772-E0F545AB3871}"/>
              </a:ext>
            </a:extLst>
          </p:cNvPr>
          <p:cNvGrpSpPr/>
          <p:nvPr/>
        </p:nvGrpSpPr>
        <p:grpSpPr>
          <a:xfrm>
            <a:off x="7185886" y="4121802"/>
            <a:ext cx="4632304" cy="2308324"/>
            <a:chOff x="7185886" y="4121802"/>
            <a:chExt cx="4632304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196673-EB60-D548-9406-90A053601E91}"/>
                </a:ext>
              </a:extLst>
            </p:cNvPr>
            <p:cNvSpPr txBox="1"/>
            <p:nvPr/>
          </p:nvSpPr>
          <p:spPr>
            <a:xfrm>
              <a:off x="7185886" y="4121802"/>
              <a:ext cx="4632304" cy="23083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Adding a </a:t>
              </a:r>
              <a:r>
                <a:rPr lang="en-US" sz="2400" b="1" dirty="0"/>
                <a:t>“constant” feature function</a:t>
              </a:r>
              <a:r>
                <a:rPr lang="en-US" sz="2400" dirty="0"/>
                <a:t> </a:t>
              </a:r>
            </a:p>
            <a:p>
              <a:endParaRPr lang="en-US" sz="2400" dirty="0"/>
            </a:p>
            <a:p>
              <a:r>
                <a:rPr lang="en-US" sz="2400" dirty="0"/>
                <a:t>is a common method to introduce an </a:t>
              </a:r>
              <a:r>
                <a:rPr lang="en-US" sz="2400" b="1" dirty="0"/>
                <a:t>offset</a:t>
              </a:r>
              <a:r>
                <a:rPr lang="en-US" sz="2400" dirty="0"/>
                <a:t> (also sometimes called </a:t>
              </a:r>
              <a:r>
                <a:rPr lang="en-US" sz="2400" b="1" dirty="0"/>
                <a:t>bias</a:t>
              </a:r>
              <a:r>
                <a:rPr lang="en-US" sz="2400" dirty="0"/>
                <a:t>) term.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D3C8DF-E21F-1645-9F3A-D74F996FC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78278" y="4700261"/>
              <a:ext cx="16637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50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52450" y="3281586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For 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7278-AB45-8A4C-A207-13403E6D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77" y="3353640"/>
            <a:ext cx="10033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776827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Features</a:t>
            </a:r>
            <a:r>
              <a:rPr lang="en-US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4F25F-C39A-6C41-B780-AC428E0A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13" y="3294266"/>
            <a:ext cx="61722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0C44A7-4230-BC4A-B6D9-07419E16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2" y="4245312"/>
            <a:ext cx="2692400" cy="1625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8876CB3-8CE0-2A49-9698-5E7C7503AF56}"/>
              </a:ext>
            </a:extLst>
          </p:cNvPr>
          <p:cNvGrpSpPr/>
          <p:nvPr/>
        </p:nvGrpSpPr>
        <p:grpSpPr>
          <a:xfrm>
            <a:off x="4780085" y="3846239"/>
            <a:ext cx="3513992" cy="2395904"/>
            <a:chOff x="4780085" y="4168623"/>
            <a:chExt cx="3513992" cy="2395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5D6034-B08B-FC43-AC6B-FA0BAF4F3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085" y="4168623"/>
              <a:ext cx="3513992" cy="23959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8421FA-1F97-FC4F-B123-7DC4B82B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8375" y="4310211"/>
              <a:ext cx="858818" cy="96031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1A5E3B-A3B6-5D45-990B-546CB85F55AE}"/>
              </a:ext>
            </a:extLst>
          </p:cNvPr>
          <p:cNvSpPr txBox="1"/>
          <p:nvPr/>
        </p:nvSpPr>
        <p:spPr>
          <a:xfrm>
            <a:off x="8294077" y="3961493"/>
            <a:ext cx="28729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This is a linear model!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4F28E-1F98-784E-8C0A-8716C5801CA1}"/>
              </a:ext>
            </a:extLst>
          </p:cNvPr>
          <p:cNvSpPr txBox="1"/>
          <p:nvPr/>
        </p:nvSpPr>
        <p:spPr>
          <a:xfrm>
            <a:off x="8815753" y="4467984"/>
            <a:ext cx="29017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i="1" dirty="0"/>
              <a:t>Linear in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</p:spTree>
    <p:extLst>
      <p:ext uri="{BB962C8B-B14F-4D97-AF65-F5344CB8AC3E}">
        <p14:creationId xmlns:p14="http://schemas.microsoft.com/office/powerpoint/2010/main" val="6063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37E7216-0F5D-1648-BA1B-ECD75596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16" y="3632200"/>
            <a:ext cx="4474650" cy="298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81399" y="2494829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For 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776827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Features</a:t>
            </a:r>
            <a:r>
              <a:rPr lang="en-US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A5E3B-A3B6-5D45-990B-546CB85F55AE}"/>
              </a:ext>
            </a:extLst>
          </p:cNvPr>
          <p:cNvSpPr txBox="1"/>
          <p:nvPr/>
        </p:nvSpPr>
        <p:spPr>
          <a:xfrm>
            <a:off x="8352693" y="4060646"/>
            <a:ext cx="28729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This is a linear model!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4F28E-1F98-784E-8C0A-8716C5801CA1}"/>
              </a:ext>
            </a:extLst>
          </p:cNvPr>
          <p:cNvSpPr txBox="1"/>
          <p:nvPr/>
        </p:nvSpPr>
        <p:spPr>
          <a:xfrm>
            <a:off x="8874369" y="4567137"/>
            <a:ext cx="29017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i="1" dirty="0"/>
              <a:t>Linear in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236216" y="1051830"/>
            <a:ext cx="3030415" cy="410308"/>
          </a:xfrm>
          <a:prstGeom prst="wedgeRoundRectCallout">
            <a:avLst>
              <a:gd name="adj1" fmla="val -49653"/>
              <a:gd name="adj2" fmla="val 11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9061450" y="1724336"/>
            <a:ext cx="2254250" cy="410308"/>
          </a:xfrm>
          <a:prstGeom prst="wedgeRoundRectCallout">
            <a:avLst>
              <a:gd name="adj1" fmla="val -80561"/>
              <a:gd name="adj2" fmla="val -607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7FB53-D041-5D4D-9DFA-16BDCFA3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162" y="2494829"/>
            <a:ext cx="11557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756930-3965-5C41-8654-6D3518FF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927" y="4470400"/>
            <a:ext cx="32639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C0D3F5-14C6-254D-B178-586066115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300" y="3225800"/>
            <a:ext cx="789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0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236216" y="1051830"/>
            <a:ext cx="3030415" cy="410308"/>
          </a:xfrm>
          <a:prstGeom prst="wedgeRoundRectCallout">
            <a:avLst>
              <a:gd name="adj1" fmla="val -49653"/>
              <a:gd name="adj2" fmla="val 11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9061450" y="1724336"/>
            <a:ext cx="2254250" cy="410308"/>
          </a:xfrm>
          <a:prstGeom prst="wedgeRoundRectCallout">
            <a:avLst>
              <a:gd name="adj1" fmla="val -80561"/>
              <a:gd name="adj2" fmla="val -607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9DA4E08-818A-054F-93BA-7C35EDFF5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5412"/>
              </p:ext>
            </p:extLst>
          </p:nvPr>
        </p:nvGraphicFramePr>
        <p:xfrm>
          <a:off x="1118928" y="3739429"/>
          <a:ext cx="8728967" cy="2542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19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 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yo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...”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F4EA663-3CE3-4B4E-A7AB-51CFC6B2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694204"/>
              </p:ext>
            </p:extLst>
          </p:nvPr>
        </p:nvGraphicFramePr>
        <p:xfrm>
          <a:off x="9975802" y="3739429"/>
          <a:ext cx="1275003" cy="260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78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rating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9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2.0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75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7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02E807-67A2-604D-94B3-20DDC88B2131}"/>
              </a:ext>
            </a:extLst>
          </p:cNvPr>
          <p:cNvSpPr txBox="1"/>
          <p:nvPr/>
        </p:nvSpPr>
        <p:spPr>
          <a:xfrm>
            <a:off x="466584" y="2539978"/>
            <a:ext cx="849463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What if </a:t>
            </a:r>
            <a:r>
              <a:rPr lang="en-US" sz="3600" i="1" dirty="0">
                <a:latin typeface="Times" pitchFamily="2" charset="0"/>
              </a:rPr>
              <a:t>x</a:t>
            </a:r>
            <a:r>
              <a:rPr lang="en-US" sz="2400" dirty="0"/>
              <a:t> is a record with numbers, text, </a:t>
            </a:r>
            <a:r>
              <a:rPr lang="en-US" sz="2400" dirty="0" err="1"/>
              <a:t>booleans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FD942-9482-A746-9A89-CEF164A61E00}"/>
              </a:ext>
            </a:extLst>
          </p:cNvPr>
          <p:cNvSpPr txBox="1"/>
          <p:nvPr/>
        </p:nvSpPr>
        <p:spPr>
          <a:xfrm>
            <a:off x="5158445" y="3094769"/>
            <a:ext cx="49725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44D5B-F71D-C241-BF7D-30F4CF212CF6}"/>
              </a:ext>
            </a:extLst>
          </p:cNvPr>
          <p:cNvSpPr txBox="1"/>
          <p:nvPr/>
        </p:nvSpPr>
        <p:spPr>
          <a:xfrm>
            <a:off x="10364677" y="3094769"/>
            <a:ext cx="49725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DD107-B4EE-DE48-BD9F-25EFB2351FB5}"/>
              </a:ext>
            </a:extLst>
          </p:cNvPr>
          <p:cNvSpPr txBox="1"/>
          <p:nvPr/>
        </p:nvSpPr>
        <p:spPr>
          <a:xfrm>
            <a:off x="3574037" y="4972903"/>
            <a:ext cx="4209807" cy="10772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Answer:</a:t>
            </a:r>
          </a:p>
          <a:p>
            <a:r>
              <a:rPr lang="en-US" sz="3200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5743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46097" y="1537120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1" y="4800479"/>
            <a:ext cx="10515600" cy="1500187"/>
          </a:xfrm>
        </p:spPr>
        <p:txBody>
          <a:bodyPr/>
          <a:lstStyle/>
          <a:p>
            <a:r>
              <a:rPr lang="en-US" dirty="0"/>
              <a:t>Keeping it </a:t>
            </a:r>
            <a:r>
              <a:rPr lang="en-US" sz="8000" i="1" dirty="0" err="1">
                <a:latin typeface="Times" charset="0"/>
                <a:ea typeface="Times" charset="0"/>
                <a:cs typeface="Times" charset="0"/>
              </a:rPr>
              <a:t>ℝ</a:t>
            </a:r>
            <a:r>
              <a:rPr lang="en-US" sz="4000" i="1" dirty="0" err="1">
                <a:latin typeface="Times" charset="0"/>
                <a:ea typeface="Times" charset="0"/>
                <a:cs typeface="Times" charset="0"/>
              </a:rPr>
              <a:t>eal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DFB08-4104-C64B-8515-6E9F66FD5757}"/>
              </a:ext>
            </a:extLst>
          </p:cNvPr>
          <p:cNvSpPr/>
          <p:nvPr/>
        </p:nvSpPr>
        <p:spPr>
          <a:xfrm>
            <a:off x="831851" y="1537120"/>
            <a:ext cx="946052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How do we define </a:t>
            </a:r>
            <a:r>
              <a:rPr lang="en-US" sz="960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𝜙</a:t>
            </a:r>
            <a:r>
              <a:rPr lang="en-US" sz="600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?</a:t>
            </a:r>
            <a:br>
              <a:rPr lang="en-US" sz="6000" dirty="0">
                <a:solidFill>
                  <a:srgbClr val="FFFFFF"/>
                </a:solidFill>
                <a:ea typeface="Helvetica Neue" charset="0"/>
                <a:cs typeface="Helvetica Neue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9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4A2999-1DD3-584E-AA06-ADF71F2D5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37" y="2217485"/>
            <a:ext cx="1300559" cy="143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7359C5-70FF-8442-AA07-A5AA991F3E5D}"/>
              </a:ext>
            </a:extLst>
          </p:cNvPr>
          <p:cNvSpPr txBox="1"/>
          <p:nvPr/>
        </p:nvSpPr>
        <p:spPr>
          <a:xfrm>
            <a:off x="1341433" y="1639655"/>
            <a:ext cx="21611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Training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10913C-A80B-C943-9CC6-F4BAC13B9C41}"/>
              </a:ext>
            </a:extLst>
          </p:cNvPr>
          <p:cNvGrpSpPr/>
          <p:nvPr/>
        </p:nvGrpSpPr>
        <p:grpSpPr>
          <a:xfrm>
            <a:off x="719045" y="3652585"/>
            <a:ext cx="3566891" cy="1882165"/>
            <a:chOff x="357409" y="4156333"/>
            <a:chExt cx="3566891" cy="18821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371652-EFE3-4448-8F39-F98EF80DC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47" b="6136"/>
            <a:stretch/>
          </p:blipFill>
          <p:spPr>
            <a:xfrm>
              <a:off x="357409" y="4272498"/>
              <a:ext cx="3566891" cy="1766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24561A-F55A-464C-B0CA-6589F22E7B8D}"/>
                </a:ext>
              </a:extLst>
            </p:cNvPr>
            <p:cNvSpPr txBox="1"/>
            <p:nvPr/>
          </p:nvSpPr>
          <p:spPr>
            <a:xfrm>
              <a:off x="2060380" y="4156333"/>
              <a:ext cx="32092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7CE56C-5548-BC49-9833-647C5C23933C}"/>
                </a:ext>
              </a:extLst>
            </p:cNvPr>
            <p:cNvSpPr txBox="1"/>
            <p:nvPr/>
          </p:nvSpPr>
          <p:spPr>
            <a:xfrm>
              <a:off x="3361849" y="5336421"/>
              <a:ext cx="3257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14E4488-A186-C641-B93F-ADA1A9E6C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03" y="2327541"/>
            <a:ext cx="36576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26AFD3-DB44-0947-A6D3-B0C784A02B4F}"/>
              </a:ext>
            </a:extLst>
          </p:cNvPr>
          <p:cNvSpPr txBox="1"/>
          <p:nvPr/>
        </p:nvSpPr>
        <p:spPr>
          <a:xfrm>
            <a:off x="4722739" y="1662575"/>
            <a:ext cx="3568606" cy="35394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Define the model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Choose a loss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Minimize the loss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800DF5-060E-D245-B6FF-8B323E422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50" y="3512065"/>
            <a:ext cx="4724400" cy="111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30940-C074-184C-9844-B35658F99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403" y="5337929"/>
            <a:ext cx="2857500" cy="660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8E078F-B66D-B147-831B-E52069085034}"/>
              </a:ext>
            </a:extLst>
          </p:cNvPr>
          <p:cNvSpPr txBox="1"/>
          <p:nvPr/>
        </p:nvSpPr>
        <p:spPr>
          <a:xfrm>
            <a:off x="607836" y="510142"/>
            <a:ext cx="10777309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Modeling and Estimation (Learning)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359E985-1190-7343-B5FA-C9021167787B}"/>
              </a:ext>
            </a:extLst>
          </p:cNvPr>
          <p:cNvSpPr/>
          <p:nvPr/>
        </p:nvSpPr>
        <p:spPr>
          <a:xfrm>
            <a:off x="10910361" y="3197865"/>
            <a:ext cx="949569" cy="90944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D7CCF-8420-594D-AF65-74D922444C22}"/>
              </a:ext>
            </a:extLst>
          </p:cNvPr>
          <p:cNvSpPr txBox="1"/>
          <p:nvPr/>
        </p:nvSpPr>
        <p:spPr>
          <a:xfrm>
            <a:off x="8339903" y="-8536"/>
            <a:ext cx="284244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1776696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transforming the inputs to a model to improve prediction accuracy.</a:t>
            </a:r>
          </a:p>
          <a:p>
            <a:pPr lvl="1"/>
            <a:r>
              <a:rPr lang="en-US" dirty="0"/>
              <a:t>A key focus in many applications of data science</a:t>
            </a:r>
          </a:p>
          <a:p>
            <a:endParaRPr lang="en-US" dirty="0"/>
          </a:p>
          <a:p>
            <a:r>
              <a:rPr lang="en-US" dirty="0"/>
              <a:t>Feature Engineering enables you to:</a:t>
            </a:r>
          </a:p>
          <a:p>
            <a:pPr lvl="1"/>
            <a:r>
              <a:rPr lang="en-US" b="1" dirty="0"/>
              <a:t>capture domain knowledge </a:t>
            </a:r>
            <a:r>
              <a:rPr lang="en-US" dirty="0"/>
              <a:t>(e.g., periodicity or relationships between features)</a:t>
            </a:r>
            <a:endParaRPr lang="en-US" b="1" dirty="0"/>
          </a:p>
          <a:p>
            <a:pPr lvl="1"/>
            <a:r>
              <a:rPr lang="en-US" b="1" dirty="0"/>
              <a:t>encode</a:t>
            </a:r>
            <a:r>
              <a:rPr lang="en-US" dirty="0"/>
              <a:t> </a:t>
            </a:r>
            <a:r>
              <a:rPr lang="en-US" b="1" dirty="0"/>
              <a:t>non-numeric features</a:t>
            </a:r>
            <a:r>
              <a:rPr lang="en-US" dirty="0"/>
              <a:t> to be used as inputs to models</a:t>
            </a:r>
          </a:p>
          <a:p>
            <a:pPr lvl="1"/>
            <a:r>
              <a:rPr lang="en-US" b="1" dirty="0"/>
              <a:t>express non-linear relationships </a:t>
            </a:r>
            <a:r>
              <a:rPr lang="en-US" dirty="0"/>
              <a:t>using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87624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2" y="210982"/>
            <a:ext cx="10801350" cy="1325563"/>
          </a:xfrm>
        </p:spPr>
        <p:txBody>
          <a:bodyPr/>
          <a:lstStyle/>
          <a:p>
            <a:r>
              <a:rPr lang="en-US" dirty="0"/>
              <a:t>Predict rating from review information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94015" y="1782165"/>
          <a:ext cx="8728967" cy="2542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19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 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yo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...”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444" y="4913199"/>
            <a:ext cx="10591361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RatingsData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uid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INTEGER, age FLOAT, </a:t>
            </a: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       state STRING,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hasBought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BOOLEAN,            </a:t>
            </a: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       review STRING, rating FLOAT)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903" y="4543867"/>
            <a:ext cx="11785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Schema: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50889" y="1782165"/>
          <a:ext cx="1275003" cy="260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78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rating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9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2.0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75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7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732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95215"/>
            <a:ext cx="10801350" cy="1325563"/>
          </a:xfrm>
        </p:spPr>
        <p:txBody>
          <a:bodyPr/>
          <a:lstStyle/>
          <a:p>
            <a:r>
              <a:rPr lang="en-US" dirty="0"/>
              <a:t>As a Linear Model?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4779" y="4200952"/>
            <a:ext cx="4794687" cy="2445988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Can I use X and Y directly in a linear model</a:t>
            </a:r>
          </a:p>
          <a:p>
            <a:pPr lvl="1"/>
            <a:r>
              <a:rPr lang="en-US" dirty="0"/>
              <a:t>No! Why?</a:t>
            </a:r>
          </a:p>
          <a:p>
            <a:pPr lvl="1"/>
            <a:r>
              <a:rPr lang="en-US" dirty="0"/>
              <a:t>Text, Categorical data, Missing values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76613" y="1505586"/>
          <a:ext cx="5605366" cy="230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19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6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6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6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 </a:t>
                      </a:r>
                      <a:r>
                        <a:rPr lang="en-US" sz="16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yo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...”</a:t>
                      </a:r>
                      <a:endParaRPr lang="en-US" sz="16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00800" y="229565"/>
            <a:ext cx="5339456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RatingsData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uid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INTEGER, age FLOAT, 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	       state STRING,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hasBought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BOOLEAN,            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           review STRING, rating FLOAT)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49678" y="1505587"/>
          <a:ext cx="984588" cy="2433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079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rating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3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2.0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56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4.5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6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4.1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Double Bracket 7"/>
          <p:cNvSpPr/>
          <p:nvPr/>
        </p:nvSpPr>
        <p:spPr>
          <a:xfrm>
            <a:off x="1243432" y="1345232"/>
            <a:ext cx="6334234" cy="2695366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9400981" y="1345232"/>
            <a:ext cx="1952819" cy="2695366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2531" y="2338972"/>
            <a:ext cx="95090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X=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9698" y="2338972"/>
            <a:ext cx="94128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Y</a:t>
            </a:r>
            <a:r>
              <a:rPr lang="en-US" sz="4000"/>
              <a:t>= </a:t>
            </a:r>
            <a:endParaRPr lang="en-US" sz="40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447989" y="4403770"/>
            <a:ext cx="5905811" cy="2243170"/>
            <a:chOff x="5447989" y="4403770"/>
            <a:chExt cx="5905811" cy="2243170"/>
          </a:xfrm>
        </p:grpSpPr>
        <p:grpSp>
          <p:nvGrpSpPr>
            <p:cNvPr id="12" name="Group 11"/>
            <p:cNvGrpSpPr/>
            <p:nvPr/>
          </p:nvGrpSpPr>
          <p:grpSpPr>
            <a:xfrm>
              <a:off x="5447989" y="4403770"/>
              <a:ext cx="5905811" cy="2243170"/>
              <a:chOff x="1189470" y="2575617"/>
              <a:chExt cx="5905811" cy="224317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89470" y="2672538"/>
                <a:ext cx="5905811" cy="2146249"/>
                <a:chOff x="1189469" y="1347614"/>
                <a:chExt cx="9551591" cy="3471173"/>
              </a:xfrm>
            </p:grpSpPr>
            <p:sp>
              <p:nvSpPr>
                <p:cNvPr id="15" name="Freeform 14"/>
                <p:cNvSpPr/>
                <p:nvPr/>
              </p:nvSpPr>
              <p:spPr>
                <a:xfrm>
                  <a:off x="1189469" y="1780359"/>
                  <a:ext cx="3739274" cy="2634292"/>
                </a:xfrm>
                <a:custGeom>
                  <a:avLst/>
                  <a:gdLst>
                    <a:gd name="connsiteX0" fmla="*/ 764836 w 3739274"/>
                    <a:gd name="connsiteY0" fmla="*/ 1751736 h 2634292"/>
                    <a:gd name="connsiteX1" fmla="*/ 47660 w 3739274"/>
                    <a:gd name="connsiteY1" fmla="*/ 353242 h 2634292"/>
                    <a:gd name="connsiteX2" fmla="*/ 2055754 w 3739274"/>
                    <a:gd name="connsiteY2" fmla="*/ 460818 h 2634292"/>
                    <a:gd name="connsiteX3" fmla="*/ 2988083 w 3739274"/>
                    <a:gd name="connsiteY3" fmla="*/ 102230 h 2634292"/>
                    <a:gd name="connsiteX4" fmla="*/ 3723189 w 3739274"/>
                    <a:gd name="connsiteY4" fmla="*/ 2576489 h 2634292"/>
                    <a:gd name="connsiteX5" fmla="*/ 2270907 w 3739274"/>
                    <a:gd name="connsiteY5" fmla="*/ 1841383 h 2634292"/>
                    <a:gd name="connsiteX6" fmla="*/ 764836 w 3739274"/>
                    <a:gd name="connsiteY6" fmla="*/ 1751736 h 263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9274" h="2634292">
                      <a:moveTo>
                        <a:pt x="764836" y="1751736"/>
                      </a:moveTo>
                      <a:cubicBezTo>
                        <a:pt x="394295" y="1503713"/>
                        <a:pt x="-167493" y="568395"/>
                        <a:pt x="47660" y="353242"/>
                      </a:cubicBezTo>
                      <a:cubicBezTo>
                        <a:pt x="262813" y="138089"/>
                        <a:pt x="1565684" y="502653"/>
                        <a:pt x="2055754" y="460818"/>
                      </a:cubicBezTo>
                      <a:cubicBezTo>
                        <a:pt x="2545824" y="418983"/>
                        <a:pt x="2710177" y="-250382"/>
                        <a:pt x="2988083" y="102230"/>
                      </a:cubicBezTo>
                      <a:cubicBezTo>
                        <a:pt x="3265989" y="454842"/>
                        <a:pt x="3842718" y="2286630"/>
                        <a:pt x="3723189" y="2576489"/>
                      </a:cubicBezTo>
                      <a:cubicBezTo>
                        <a:pt x="3603660" y="2866348"/>
                        <a:pt x="2757989" y="1978842"/>
                        <a:pt x="2270907" y="1841383"/>
                      </a:cubicBezTo>
                      <a:cubicBezTo>
                        <a:pt x="1783825" y="1703924"/>
                        <a:pt x="1135377" y="1999759"/>
                        <a:pt x="764836" y="1751736"/>
                      </a:cubicBezTo>
                      <a:close/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Domain</a:t>
                  </a: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4105834" y="1994846"/>
                  <a:ext cx="4625789" cy="881729"/>
                </a:xfrm>
                <a:custGeom>
                  <a:avLst/>
                  <a:gdLst>
                    <a:gd name="connsiteX0" fmla="*/ 0 w 4177553"/>
                    <a:gd name="connsiteY0" fmla="*/ 860919 h 860919"/>
                    <a:gd name="connsiteX1" fmla="*/ 2259106 w 4177553"/>
                    <a:gd name="connsiteY1" fmla="*/ 307 h 860919"/>
                    <a:gd name="connsiteX2" fmla="*/ 4177553 w 4177553"/>
                    <a:gd name="connsiteY2" fmla="*/ 753342 h 860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77553" h="860919">
                      <a:moveTo>
                        <a:pt x="0" y="860919"/>
                      </a:moveTo>
                      <a:cubicBezTo>
                        <a:pt x="781423" y="439577"/>
                        <a:pt x="1562847" y="18236"/>
                        <a:pt x="2259106" y="307"/>
                      </a:cubicBezTo>
                      <a:cubicBezTo>
                        <a:pt x="2955365" y="-17622"/>
                        <a:pt x="4177553" y="753342"/>
                        <a:pt x="4177553" y="753342"/>
                      </a:cubicBezTo>
                    </a:path>
                  </a:pathLst>
                </a:cu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  <a:headEnd type="oval"/>
                  <a:tailEnd type="stealth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7542948" y="3102842"/>
                  <a:ext cx="3198112" cy="0"/>
                </a:xfrm>
                <a:prstGeom prst="straightConnector1">
                  <a:avLst/>
                </a:prstGeom>
                <a:ln w="38100">
                  <a:headEnd type="stealth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21960" y="3341651"/>
                  <a:ext cx="419100" cy="21590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78653" y="3341651"/>
                  <a:ext cx="749300" cy="215900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8346876" y="2255498"/>
                  <a:ext cx="1432607" cy="1887360"/>
                </a:xfrm>
                <a:prstGeom prst="straightConnector1">
                  <a:avLst/>
                </a:prstGeom>
                <a:ln w="38100">
                  <a:headEnd type="stealth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9142003" y="1687519"/>
                  <a:ext cx="1" cy="2830645"/>
                </a:xfrm>
                <a:prstGeom prst="straightConnector1">
                  <a:avLst/>
                </a:prstGeom>
                <a:ln w="38100">
                  <a:headEnd type="stealth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37325" y="4222561"/>
                  <a:ext cx="580381" cy="298984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3783" y="2029231"/>
                  <a:ext cx="673836" cy="194156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945589" y="1347614"/>
                  <a:ext cx="419100" cy="215900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15389" y="4602887"/>
                  <a:ext cx="749300" cy="215900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2755" y="2575617"/>
                <a:ext cx="254000" cy="4191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6459658" y="4504320"/>
              <a:ext cx="46519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20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809"/>
            <a:ext cx="10515600" cy="5193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Uninformative features: (e.g., UID)</a:t>
            </a:r>
          </a:p>
          <a:p>
            <a:pPr lvl="1"/>
            <a:r>
              <a:rPr lang="en-US" dirty="0"/>
              <a:t>Is this informative (probably not?)</a:t>
            </a:r>
          </a:p>
          <a:p>
            <a:pPr lvl="1"/>
            <a:r>
              <a:rPr lang="en-US" b="1" dirty="0"/>
              <a:t>Transformation:</a:t>
            </a:r>
            <a:r>
              <a:rPr lang="en-US" dirty="0">
                <a:sym typeface="Wingdings"/>
              </a:rPr>
              <a:t> remove uninformative features (why?)</a:t>
            </a:r>
          </a:p>
          <a:p>
            <a:pPr lvl="2"/>
            <a:r>
              <a:rPr lang="en-US" dirty="0">
                <a:sym typeface="Wingdings"/>
              </a:rPr>
              <a:t>Could increase model variance … </a:t>
            </a:r>
          </a:p>
          <a:p>
            <a:r>
              <a:rPr lang="en-US" dirty="0"/>
              <a:t>Quantitative Features (e.g., Age)</a:t>
            </a:r>
          </a:p>
          <a:p>
            <a:pPr lvl="1"/>
            <a:r>
              <a:rPr lang="en-US" b="1" dirty="0"/>
              <a:t>Transformation:</a:t>
            </a:r>
            <a:r>
              <a:rPr lang="en-US" dirty="0"/>
              <a:t> May apply non-linear transformations (e.g., log)</a:t>
            </a:r>
          </a:p>
          <a:p>
            <a:pPr lvl="1"/>
            <a:r>
              <a:rPr lang="en-US" b="1" dirty="0"/>
              <a:t>Transformation:</a:t>
            </a:r>
            <a:r>
              <a:rPr lang="en-US" dirty="0"/>
              <a:t> Normalize/standardize (more on this later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Example: (x </a:t>
            </a:r>
            <a:r>
              <a:rPr lang="mr-IN" dirty="0"/>
              <a:t>–</a:t>
            </a:r>
            <a:r>
              <a:rPr lang="en-US" dirty="0"/>
              <a:t> mean)/</a:t>
            </a:r>
            <a:r>
              <a:rPr lang="en-US" dirty="0" err="1"/>
              <a:t>stdev</a:t>
            </a:r>
            <a:endParaRPr lang="en-US" dirty="0"/>
          </a:p>
          <a:p>
            <a:r>
              <a:rPr lang="en-US" dirty="0"/>
              <a:t>Categorical Features (e.g., State)</a:t>
            </a:r>
          </a:p>
          <a:p>
            <a:pPr lvl="1"/>
            <a:r>
              <a:rPr lang="en-US" dirty="0"/>
              <a:t>How do we convert State into meaningful numbers?</a:t>
            </a:r>
          </a:p>
          <a:p>
            <a:pPr lvl="2"/>
            <a:r>
              <a:rPr lang="en-US" dirty="0"/>
              <a:t>Alabama =1 , </a:t>
            </a:r>
            <a:r>
              <a:rPr lang="mr-IN" dirty="0"/>
              <a:t>…</a:t>
            </a:r>
            <a:r>
              <a:rPr lang="en-US" dirty="0"/>
              <a:t>, Utah = 50 ? </a:t>
            </a:r>
          </a:p>
          <a:p>
            <a:pPr lvl="2"/>
            <a:r>
              <a:rPr lang="en-US" dirty="0"/>
              <a:t>Implies order/magnitude means something 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we don’t want that ...</a:t>
            </a:r>
            <a:endParaRPr lang="en-US" dirty="0"/>
          </a:p>
          <a:p>
            <a:pPr lvl="1"/>
            <a:r>
              <a:rPr lang="en-US" b="1" dirty="0"/>
              <a:t>Transformation: </a:t>
            </a:r>
            <a:r>
              <a:rPr lang="en-US" i="1" dirty="0"/>
              <a:t>One-hot-Encode</a:t>
            </a:r>
          </a:p>
        </p:txBody>
      </p:sp>
    </p:spTree>
    <p:extLst>
      <p:ext uri="{BB962C8B-B14F-4D97-AF65-F5344CB8AC3E}">
        <p14:creationId xmlns:p14="http://schemas.microsoft.com/office/powerpoint/2010/main" val="14174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30704"/>
            <a:ext cx="10801350" cy="1325563"/>
          </a:xfrm>
        </p:spPr>
        <p:txBody>
          <a:bodyPr/>
          <a:lstStyle/>
          <a:p>
            <a:r>
              <a:rPr lang="en-US" dirty="0"/>
              <a:t>One Hot Encoding (dummy encoding)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538"/>
            <a:ext cx="10515600" cy="4673599"/>
          </a:xfrm>
        </p:spPr>
        <p:txBody>
          <a:bodyPr/>
          <a:lstStyle/>
          <a:p>
            <a:r>
              <a:rPr lang="en-US" dirty="0"/>
              <a:t>Transform categorical feature into many binary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25924" y="1841792"/>
          <a:ext cx="1158082" cy="184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906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729"/>
              </p:ext>
            </p:extLst>
          </p:nvPr>
        </p:nvGraphicFramePr>
        <p:xfrm>
          <a:off x="4156560" y="1841788"/>
          <a:ext cx="6550767" cy="184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AK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CA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NY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WA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WY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203738" y="2497741"/>
            <a:ext cx="539965" cy="62705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8DA03D3-B07B-FE44-9B94-6B5945E7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06" y="4187092"/>
            <a:ext cx="3683000" cy="2235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B10A61C-89B6-294D-8813-4F82076FDF1F}"/>
              </a:ext>
            </a:extLst>
          </p:cNvPr>
          <p:cNvSpPr txBox="1"/>
          <p:nvPr/>
        </p:nvSpPr>
        <p:spPr>
          <a:xfrm>
            <a:off x="150852" y="4689859"/>
            <a:ext cx="2007333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Corresponding feature functions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A5DAEE-B706-344B-A0CA-5A943A475C00}"/>
              </a:ext>
            </a:extLst>
          </p:cNvPr>
          <p:cNvSpPr txBox="1"/>
          <p:nvPr/>
        </p:nvSpPr>
        <p:spPr>
          <a:xfrm>
            <a:off x="98099" y="5734180"/>
            <a:ext cx="181862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See notebook for example code.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24D941-73BA-6D47-A73A-FF54AFB8997F}"/>
              </a:ext>
            </a:extLst>
          </p:cNvPr>
          <p:cNvGrpSpPr/>
          <p:nvPr/>
        </p:nvGrpSpPr>
        <p:grpSpPr>
          <a:xfrm>
            <a:off x="6868741" y="3951668"/>
            <a:ext cx="5072540" cy="2467638"/>
            <a:chOff x="6868741" y="3951668"/>
            <a:chExt cx="5072540" cy="246763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DDBA954-8210-8946-82CE-06DF97E3559B}"/>
                </a:ext>
              </a:extLst>
            </p:cNvPr>
            <p:cNvGrpSpPr/>
            <p:nvPr/>
          </p:nvGrpSpPr>
          <p:grpSpPr>
            <a:xfrm>
              <a:off x="7032367" y="4460283"/>
              <a:ext cx="4519755" cy="1959023"/>
              <a:chOff x="4156559" y="4524030"/>
              <a:chExt cx="4519755" cy="195902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B9826C7-783E-4A4E-9F1C-0B1AF45BE8D9}"/>
                  </a:ext>
                </a:extLst>
              </p:cNvPr>
              <p:cNvGrpSpPr/>
              <p:nvPr/>
            </p:nvGrpSpPr>
            <p:grpSpPr>
              <a:xfrm>
                <a:off x="4156559" y="6215555"/>
                <a:ext cx="343508" cy="267498"/>
                <a:chOff x="1398493" y="3004457"/>
                <a:chExt cx="824753" cy="642256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FDEDCA-4668-A74F-9E17-1715E23F8804}"/>
                    </a:ext>
                  </a:extLst>
                </p:cNvPr>
                <p:cNvGrpSpPr/>
                <p:nvPr/>
              </p:nvGrpSpPr>
              <p:grpSpPr>
                <a:xfrm>
                  <a:off x="1398493" y="3048000"/>
                  <a:ext cx="824753" cy="185057"/>
                  <a:chOff x="1398493" y="3048000"/>
                  <a:chExt cx="824753" cy="185057"/>
                </a:xfrm>
              </p:grpSpPr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0323546D-39C4-2140-A7CD-AF7C5F95C251}"/>
                      </a:ext>
                    </a:extLst>
                  </p:cNvPr>
                  <p:cNvCxnSpPr/>
                  <p:nvPr/>
                </p:nvCxnSpPr>
                <p:spPr>
                  <a:xfrm>
                    <a:off x="1398493" y="3048000"/>
                    <a:ext cx="82475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DFCF382B-3E36-5C48-9591-49248678B17A}"/>
                      </a:ext>
                    </a:extLst>
                  </p:cNvPr>
                  <p:cNvCxnSpPr/>
                  <p:nvPr/>
                </p:nvCxnSpPr>
                <p:spPr>
                  <a:xfrm>
                    <a:off x="1600838" y="3233057"/>
                    <a:ext cx="42006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9381A611-2BD0-2447-986D-1D54E76C6D99}"/>
                    </a:ext>
                  </a:extLst>
                </p:cNvPr>
                <p:cNvGrpSpPr/>
                <p:nvPr/>
              </p:nvGrpSpPr>
              <p:grpSpPr>
                <a:xfrm>
                  <a:off x="1398493" y="3418114"/>
                  <a:ext cx="824753" cy="185057"/>
                  <a:chOff x="1398493" y="3048000"/>
                  <a:chExt cx="824753" cy="185057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00A583-C441-4645-B0FD-C9B9BF6A10A0}"/>
                      </a:ext>
                    </a:extLst>
                  </p:cNvPr>
                  <p:cNvCxnSpPr/>
                  <p:nvPr/>
                </p:nvCxnSpPr>
                <p:spPr>
                  <a:xfrm>
                    <a:off x="1398493" y="3048000"/>
                    <a:ext cx="82475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92ABDAF-5D5D-C442-B119-5D2EBC227ACF}"/>
                      </a:ext>
                    </a:extLst>
                  </p:cNvPr>
                  <p:cNvCxnSpPr/>
                  <p:nvPr/>
                </p:nvCxnSpPr>
                <p:spPr>
                  <a:xfrm>
                    <a:off x="1600838" y="3233057"/>
                    <a:ext cx="42006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3EE9434-3B84-0A4D-9EFC-3D15A62559FA}"/>
                    </a:ext>
                  </a:extLst>
                </p:cNvPr>
                <p:cNvSpPr/>
                <p:nvPr/>
              </p:nvSpPr>
              <p:spPr>
                <a:xfrm>
                  <a:off x="1774372" y="3559627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773D5E95-BB69-1C49-97A7-7225FC76A9E8}"/>
                    </a:ext>
                  </a:extLst>
                </p:cNvPr>
                <p:cNvSpPr/>
                <p:nvPr/>
              </p:nvSpPr>
              <p:spPr>
                <a:xfrm>
                  <a:off x="1778212" y="3004457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8352D22C-27DD-374E-8DC2-EA4EBC301099}"/>
                  </a:ext>
                </a:extLst>
              </p:cNvPr>
              <p:cNvCxnSpPr>
                <a:stCxn id="84" idx="4"/>
                <a:endCxn id="87" idx="6"/>
              </p:cNvCxnSpPr>
              <p:nvPr/>
            </p:nvCxnSpPr>
            <p:spPr>
              <a:xfrm rot="5400000" flipH="1" flipV="1">
                <a:off x="6053976" y="4392670"/>
                <a:ext cx="367654" cy="3813112"/>
              </a:xfrm>
              <a:prstGeom prst="bentConnector4">
                <a:avLst>
                  <a:gd name="adj1" fmla="val -25897"/>
                  <a:gd name="adj2" fmla="val 10249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0C9BADE-559B-154A-9720-027B325B84D7}"/>
                  </a:ext>
                </a:extLst>
              </p:cNvPr>
              <p:cNvGrpSpPr/>
              <p:nvPr/>
            </p:nvGrpSpPr>
            <p:grpSpPr>
              <a:xfrm>
                <a:off x="7414734" y="5780239"/>
                <a:ext cx="1192276" cy="543718"/>
                <a:chOff x="7163876" y="4472455"/>
                <a:chExt cx="2862620" cy="1305452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2E0113C8-AD9C-0447-AE1E-24EF176DEA86}"/>
                    </a:ext>
                  </a:extLst>
                </p:cNvPr>
                <p:cNvGrpSpPr/>
                <p:nvPr/>
              </p:nvGrpSpPr>
              <p:grpSpPr>
                <a:xfrm>
                  <a:off x="7173685" y="4472455"/>
                  <a:ext cx="1687286" cy="1305452"/>
                  <a:chOff x="6161314" y="1591461"/>
                  <a:chExt cx="1687286" cy="1305452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27B5ED9F-69CE-2649-98CF-FBDF6A5703E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099" y="2139869"/>
                    <a:ext cx="0" cy="51260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9B9F2347-EAD0-1F47-8DFC-BA0CAEB28BD5}"/>
                      </a:ext>
                    </a:extLst>
                  </p:cNvPr>
                  <p:cNvCxnSpPr/>
                  <p:nvPr/>
                </p:nvCxnSpPr>
                <p:spPr>
                  <a:xfrm>
                    <a:off x="6161314" y="2396170"/>
                    <a:ext cx="168728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riangle 130">
                    <a:extLst>
                      <a:ext uri="{FF2B5EF4-FFF2-40B4-BE49-F238E27FC236}">
                        <a16:creationId xmlns:a16="http://schemas.microsoft.com/office/drawing/2014/main" id="{247E5E70-E0E1-B645-92C4-6A74C2A249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16485" y="2166258"/>
                    <a:ext cx="533400" cy="45982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9AA284C5-728D-314F-A30C-CCD31F245CFC}"/>
                      </a:ext>
                    </a:extLst>
                  </p:cNvPr>
                  <p:cNvGrpSpPr/>
                  <p:nvPr/>
                </p:nvGrpSpPr>
                <p:grpSpPr>
                  <a:xfrm>
                    <a:off x="7317029" y="1591461"/>
                    <a:ext cx="362326" cy="392206"/>
                    <a:chOff x="6888592" y="1317171"/>
                    <a:chExt cx="362326" cy="392206"/>
                  </a:xfrm>
                </p:grpSpPr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A6443121-CA57-4F46-9064-CCB62EC8700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88592" y="1317171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047B3894-39E9-B947-80AA-58904696FAC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09367" y="1411519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8CE983B4-85A2-4740-8836-76DEAEEE3D8E}"/>
                      </a:ext>
                    </a:extLst>
                  </p:cNvPr>
                  <p:cNvSpPr/>
                  <p:nvPr/>
                </p:nvSpPr>
                <p:spPr>
                  <a:xfrm>
                    <a:off x="6508624" y="1895428"/>
                    <a:ext cx="1001485" cy="1001485"/>
                  </a:xfrm>
                  <a:prstGeom prst="ellips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1C08B0E-CF25-4645-A74A-281E555886B7}"/>
                    </a:ext>
                  </a:extLst>
                </p:cNvPr>
                <p:cNvSpPr txBox="1"/>
                <p:nvPr/>
              </p:nvSpPr>
              <p:spPr>
                <a:xfrm>
                  <a:off x="9235895" y="4770312"/>
                  <a:ext cx="790601" cy="52322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Fish</a:t>
                  </a: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F634C283-8378-F444-A77C-0FB307DF6C64}"/>
                    </a:ext>
                  </a:extLst>
                </p:cNvPr>
                <p:cNvSpPr/>
                <p:nvPr/>
              </p:nvSpPr>
              <p:spPr>
                <a:xfrm>
                  <a:off x="8828599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C92E805-9537-D54E-AF48-7DB16068BD76}"/>
                    </a:ext>
                  </a:extLst>
                </p:cNvPr>
                <p:cNvSpPr/>
                <p:nvPr/>
              </p:nvSpPr>
              <p:spPr>
                <a:xfrm>
                  <a:off x="7163876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A0DA034-AC7B-D54A-94AD-647C2F35CDFC}"/>
                  </a:ext>
                </a:extLst>
              </p:cNvPr>
              <p:cNvGrpSpPr/>
              <p:nvPr/>
            </p:nvGrpSpPr>
            <p:grpSpPr>
              <a:xfrm>
                <a:off x="7414733" y="5198042"/>
                <a:ext cx="1261581" cy="543718"/>
                <a:chOff x="7163876" y="4472455"/>
                <a:chExt cx="3029020" cy="1305452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1519EAD4-E2DC-9B46-A509-FE18D89D5F2C}"/>
                    </a:ext>
                  </a:extLst>
                </p:cNvPr>
                <p:cNvGrpSpPr/>
                <p:nvPr/>
              </p:nvGrpSpPr>
              <p:grpSpPr>
                <a:xfrm>
                  <a:off x="7173685" y="4472455"/>
                  <a:ext cx="1687286" cy="1305452"/>
                  <a:chOff x="6161314" y="1591461"/>
                  <a:chExt cx="1687286" cy="1305452"/>
                </a:xfrm>
              </p:grpSpPr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6D933838-D4F0-8140-BD2F-02DE875E160A}"/>
                      </a:ext>
                    </a:extLst>
                  </p:cNvPr>
                  <p:cNvSpPr/>
                  <p:nvPr/>
                </p:nvSpPr>
                <p:spPr>
                  <a:xfrm>
                    <a:off x="6508624" y="1895428"/>
                    <a:ext cx="1001485" cy="1001485"/>
                  </a:xfrm>
                  <a:prstGeom prst="ellipse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B14621D1-24EC-464A-91B5-AE05BA855B7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099" y="2139869"/>
                    <a:ext cx="0" cy="51260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2C8D67B4-80D3-304D-9792-6E0487569572}"/>
                      </a:ext>
                    </a:extLst>
                  </p:cNvPr>
                  <p:cNvCxnSpPr/>
                  <p:nvPr/>
                </p:nvCxnSpPr>
                <p:spPr>
                  <a:xfrm>
                    <a:off x="6161314" y="2396170"/>
                    <a:ext cx="168728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Triangle 120">
                    <a:extLst>
                      <a:ext uri="{FF2B5EF4-FFF2-40B4-BE49-F238E27FC236}">
                        <a16:creationId xmlns:a16="http://schemas.microsoft.com/office/drawing/2014/main" id="{0A9E24B5-7DFB-8D46-81B1-70E4248678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16485" y="2166258"/>
                    <a:ext cx="533400" cy="45982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27E2BA55-B3C1-FD49-B6FC-5C0E56A32705}"/>
                      </a:ext>
                    </a:extLst>
                  </p:cNvPr>
                  <p:cNvGrpSpPr/>
                  <p:nvPr/>
                </p:nvGrpSpPr>
                <p:grpSpPr>
                  <a:xfrm>
                    <a:off x="7317029" y="1591461"/>
                    <a:ext cx="362326" cy="392206"/>
                    <a:chOff x="6888592" y="1317171"/>
                    <a:chExt cx="362326" cy="392206"/>
                  </a:xfrm>
                </p:grpSpPr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702187B2-6A9A-E64A-9421-56BF843DD4C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88592" y="1317171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40083012-D91C-DA49-BDEA-293A068E3A7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09367" y="1411519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0A04B68-D4FC-C849-BD5A-A7A2915A5F23}"/>
                    </a:ext>
                  </a:extLst>
                </p:cNvPr>
                <p:cNvSpPr txBox="1"/>
                <p:nvPr/>
              </p:nvSpPr>
              <p:spPr>
                <a:xfrm>
                  <a:off x="9262832" y="4737654"/>
                  <a:ext cx="930064" cy="52322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Dog</a:t>
                  </a:r>
                  <a:endParaRPr lang="en-US" sz="2800" dirty="0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E734E0B-0580-6C4D-8539-CBF7133C5893}"/>
                    </a:ext>
                  </a:extLst>
                </p:cNvPr>
                <p:cNvSpPr/>
                <p:nvPr/>
              </p:nvSpPr>
              <p:spPr>
                <a:xfrm>
                  <a:off x="8828599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2F2C9EC-90CB-104E-B9D6-326420F462AF}"/>
                    </a:ext>
                  </a:extLst>
                </p:cNvPr>
                <p:cNvSpPr/>
                <p:nvPr/>
              </p:nvSpPr>
              <p:spPr>
                <a:xfrm>
                  <a:off x="7163876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3BFC3CC-CD48-2C45-9DC2-1463B4AC3CC6}"/>
                  </a:ext>
                </a:extLst>
              </p:cNvPr>
              <p:cNvGrpSpPr/>
              <p:nvPr/>
            </p:nvGrpSpPr>
            <p:grpSpPr>
              <a:xfrm>
                <a:off x="7414733" y="4524030"/>
                <a:ext cx="1180473" cy="543718"/>
                <a:chOff x="7163876" y="4472455"/>
                <a:chExt cx="2834282" cy="1305452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235E46F-25EC-064F-819B-B0CBA09F6824}"/>
                    </a:ext>
                  </a:extLst>
                </p:cNvPr>
                <p:cNvGrpSpPr/>
                <p:nvPr/>
              </p:nvGrpSpPr>
              <p:grpSpPr>
                <a:xfrm>
                  <a:off x="7173685" y="4472455"/>
                  <a:ext cx="1687286" cy="1305452"/>
                  <a:chOff x="6161314" y="1591461"/>
                  <a:chExt cx="1687286" cy="1305452"/>
                </a:xfrm>
              </p:grpSpPr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051D1D6-690E-F546-A439-2A718EE1042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099" y="2139869"/>
                    <a:ext cx="0" cy="51260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3233B167-C34D-DB49-8AD6-1979CB207346}"/>
                      </a:ext>
                    </a:extLst>
                  </p:cNvPr>
                  <p:cNvCxnSpPr/>
                  <p:nvPr/>
                </p:nvCxnSpPr>
                <p:spPr>
                  <a:xfrm>
                    <a:off x="6161314" y="2396170"/>
                    <a:ext cx="168728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riangle 108">
                    <a:extLst>
                      <a:ext uri="{FF2B5EF4-FFF2-40B4-BE49-F238E27FC236}">
                        <a16:creationId xmlns:a16="http://schemas.microsoft.com/office/drawing/2014/main" id="{91A41CDF-6648-E047-A10F-7714A4C024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16485" y="2166258"/>
                    <a:ext cx="533400" cy="45982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ACBB8CC9-A996-4847-AD80-13BC6C06B843}"/>
                      </a:ext>
                    </a:extLst>
                  </p:cNvPr>
                  <p:cNvGrpSpPr/>
                  <p:nvPr/>
                </p:nvGrpSpPr>
                <p:grpSpPr>
                  <a:xfrm>
                    <a:off x="7317029" y="1591461"/>
                    <a:ext cx="362326" cy="392206"/>
                    <a:chOff x="6888592" y="1317171"/>
                    <a:chExt cx="362326" cy="392206"/>
                  </a:xfrm>
                </p:grpSpPr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0FCF488F-05BD-CE4B-8BB2-43774B4FEC1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88592" y="1317171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4BA9FAD6-9504-EC4F-A184-4273842ADD3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09367" y="1411519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5CE98EF-4E11-B24B-96ED-2AA3E8B2FFAE}"/>
                      </a:ext>
                    </a:extLst>
                  </p:cNvPr>
                  <p:cNvSpPr/>
                  <p:nvPr/>
                </p:nvSpPr>
                <p:spPr>
                  <a:xfrm>
                    <a:off x="6508624" y="1895428"/>
                    <a:ext cx="1001485" cy="1001485"/>
                  </a:xfrm>
                  <a:prstGeom prst="ellips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CCA2B84-A81B-754F-A247-36D019788515}"/>
                    </a:ext>
                  </a:extLst>
                </p:cNvPr>
                <p:cNvSpPr txBox="1"/>
                <p:nvPr/>
              </p:nvSpPr>
              <p:spPr>
                <a:xfrm>
                  <a:off x="9154656" y="4770312"/>
                  <a:ext cx="843502" cy="52322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Cat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45D8FDA-91B6-1E4C-8D06-3C8EF2CE22A0}"/>
                    </a:ext>
                  </a:extLst>
                </p:cNvPr>
                <p:cNvSpPr/>
                <p:nvPr/>
              </p:nvSpPr>
              <p:spPr>
                <a:xfrm>
                  <a:off x="8828599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987F99FB-C26D-EE46-8951-AE8556816EC8}"/>
                    </a:ext>
                  </a:extLst>
                </p:cNvPr>
                <p:cNvSpPr/>
                <p:nvPr/>
              </p:nvSpPr>
              <p:spPr>
                <a:xfrm>
                  <a:off x="7163876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2B96221-FB16-084C-AFB2-3B8AFBBB3FD5}"/>
                  </a:ext>
                </a:extLst>
              </p:cNvPr>
              <p:cNvGrpSpPr/>
              <p:nvPr/>
            </p:nvGrpSpPr>
            <p:grpSpPr>
              <a:xfrm>
                <a:off x="5431862" y="4793236"/>
                <a:ext cx="394269" cy="168179"/>
                <a:chOff x="3733800" y="2551883"/>
                <a:chExt cx="946628" cy="403792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D391A01-3AEA-8A47-BCA2-434A76E90B41}"/>
                    </a:ext>
                  </a:extLst>
                </p:cNvPr>
                <p:cNvSpPr/>
                <p:nvPr/>
              </p:nvSpPr>
              <p:spPr>
                <a:xfrm>
                  <a:off x="3733800" y="279848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4B6A9617-408F-8C40-802E-55ACD6CE9AE1}"/>
                    </a:ext>
                  </a:extLst>
                </p:cNvPr>
                <p:cNvSpPr/>
                <p:nvPr/>
              </p:nvSpPr>
              <p:spPr>
                <a:xfrm>
                  <a:off x="4528028" y="2803275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3B81AE6A-285C-1744-BF1C-FA7C613D09C8}"/>
                    </a:ext>
                  </a:extLst>
                </p:cNvPr>
                <p:cNvCxnSpPr/>
                <p:nvPr/>
              </p:nvCxnSpPr>
              <p:spPr>
                <a:xfrm flipV="1">
                  <a:off x="3886200" y="2551883"/>
                  <a:ext cx="687302" cy="3227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Elbow Connector 83">
                <a:extLst>
                  <a:ext uri="{FF2B5EF4-FFF2-40B4-BE49-F238E27FC236}">
                    <a16:creationId xmlns:a16="http://schemas.microsoft.com/office/drawing/2014/main" id="{9A3A3EA2-36A9-664B-AA7F-46E8EF5A763F}"/>
                  </a:ext>
                </a:extLst>
              </p:cNvPr>
              <p:cNvCxnSpPr>
                <a:stCxn id="84" idx="4"/>
                <a:endCxn id="93" idx="6"/>
              </p:cNvCxnSpPr>
              <p:nvPr/>
            </p:nvCxnSpPr>
            <p:spPr>
              <a:xfrm rot="5400000" flipH="1" flipV="1">
                <a:off x="5762877" y="4101571"/>
                <a:ext cx="949852" cy="3813112"/>
              </a:xfrm>
              <a:prstGeom prst="bentConnector4">
                <a:avLst>
                  <a:gd name="adj1" fmla="val -10024"/>
                  <a:gd name="adj2" fmla="val 10249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Elbow Connector 84">
                <a:extLst>
                  <a:ext uri="{FF2B5EF4-FFF2-40B4-BE49-F238E27FC236}">
                    <a16:creationId xmlns:a16="http://schemas.microsoft.com/office/drawing/2014/main" id="{E29AD450-4358-C544-9432-54C33648779B}"/>
                  </a:ext>
                </a:extLst>
              </p:cNvPr>
              <p:cNvCxnSpPr>
                <a:stCxn id="84" idx="4"/>
              </p:cNvCxnSpPr>
              <p:nvPr/>
            </p:nvCxnSpPr>
            <p:spPr>
              <a:xfrm rot="5400000" flipH="1" flipV="1">
                <a:off x="5425872" y="3764566"/>
                <a:ext cx="1623863" cy="3813112"/>
              </a:xfrm>
              <a:prstGeom prst="bentConnector4">
                <a:avLst>
                  <a:gd name="adj1" fmla="val -5863"/>
                  <a:gd name="adj2" fmla="val 10249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3CE3864-0206-A74D-BAE1-822E82F21A5A}"/>
                  </a:ext>
                </a:extLst>
              </p:cNvPr>
              <p:cNvGrpSpPr/>
              <p:nvPr/>
            </p:nvGrpSpPr>
            <p:grpSpPr>
              <a:xfrm>
                <a:off x="5422963" y="5172802"/>
                <a:ext cx="394269" cy="65471"/>
                <a:chOff x="3733800" y="2798480"/>
                <a:chExt cx="946628" cy="157195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BEA90556-3BCC-9140-9155-1E6F6B887EC6}"/>
                    </a:ext>
                  </a:extLst>
                </p:cNvPr>
                <p:cNvSpPr/>
                <p:nvPr/>
              </p:nvSpPr>
              <p:spPr>
                <a:xfrm>
                  <a:off x="3733800" y="279848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982DC5D-B23D-A243-B796-1A8A7164DE3B}"/>
                    </a:ext>
                  </a:extLst>
                </p:cNvPr>
                <p:cNvSpPr/>
                <p:nvPr/>
              </p:nvSpPr>
              <p:spPr>
                <a:xfrm>
                  <a:off x="4528028" y="2803275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9E9AD484-6E8E-D042-9E81-D2B7A339E844}"/>
                    </a:ext>
                  </a:extLst>
                </p:cNvPr>
                <p:cNvCxnSpPr/>
                <p:nvPr/>
              </p:nvCxnSpPr>
              <p:spPr>
                <a:xfrm flipV="1">
                  <a:off x="3886200" y="2825593"/>
                  <a:ext cx="664146" cy="490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F20C5A-978F-6540-A184-F4A51B262558}"/>
                  </a:ext>
                </a:extLst>
              </p:cNvPr>
              <p:cNvGrpSpPr/>
              <p:nvPr/>
            </p:nvGrpSpPr>
            <p:grpSpPr>
              <a:xfrm>
                <a:off x="5428794" y="5491757"/>
                <a:ext cx="394269" cy="168179"/>
                <a:chOff x="3733800" y="2551883"/>
                <a:chExt cx="946628" cy="403792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63FF2E05-0944-D845-8C6F-8D2915C35FD0}"/>
                    </a:ext>
                  </a:extLst>
                </p:cNvPr>
                <p:cNvSpPr/>
                <p:nvPr/>
              </p:nvSpPr>
              <p:spPr>
                <a:xfrm>
                  <a:off x="3733800" y="279848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E6BD4E9-0C1C-5347-B5AB-F55FA04DBBEE}"/>
                    </a:ext>
                  </a:extLst>
                </p:cNvPr>
                <p:cNvSpPr/>
                <p:nvPr/>
              </p:nvSpPr>
              <p:spPr>
                <a:xfrm>
                  <a:off x="4528028" y="2803275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FCC84D1-6018-4B49-80EC-BD3787F97BD3}"/>
                    </a:ext>
                  </a:extLst>
                </p:cNvPr>
                <p:cNvCxnSpPr/>
                <p:nvPr/>
              </p:nvCxnSpPr>
              <p:spPr>
                <a:xfrm flipV="1">
                  <a:off x="3886200" y="2551883"/>
                  <a:ext cx="687302" cy="3227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Elbow Connector 87">
                <a:extLst>
                  <a:ext uri="{FF2B5EF4-FFF2-40B4-BE49-F238E27FC236}">
                    <a16:creationId xmlns:a16="http://schemas.microsoft.com/office/drawing/2014/main" id="{B429209A-68CD-9048-91FF-50BCED50052C}"/>
                  </a:ext>
                </a:extLst>
              </p:cNvPr>
              <p:cNvCxnSpPr>
                <a:stCxn id="85" idx="0"/>
              </p:cNvCxnSpPr>
              <p:nvPr/>
            </p:nvCxnSpPr>
            <p:spPr>
              <a:xfrm rot="5400000" flipH="1" flipV="1">
                <a:off x="4238417" y="5022110"/>
                <a:ext cx="1287874" cy="1099015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>
                <a:extLst>
                  <a:ext uri="{FF2B5EF4-FFF2-40B4-BE49-F238E27FC236}">
                    <a16:creationId xmlns:a16="http://schemas.microsoft.com/office/drawing/2014/main" id="{A1C79A18-1561-BC41-A5A3-B8FD7E5426A2}"/>
                  </a:ext>
                </a:extLst>
              </p:cNvPr>
              <p:cNvCxnSpPr>
                <a:stCxn id="85" idx="0"/>
              </p:cNvCxnSpPr>
              <p:nvPr/>
            </p:nvCxnSpPr>
            <p:spPr>
              <a:xfrm rot="5400000" flipH="1" flipV="1">
                <a:off x="4372397" y="5164989"/>
                <a:ext cx="1011016" cy="109011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>
                <a:extLst>
                  <a:ext uri="{FF2B5EF4-FFF2-40B4-BE49-F238E27FC236}">
                    <a16:creationId xmlns:a16="http://schemas.microsoft.com/office/drawing/2014/main" id="{83EA2C7A-69D8-6842-9B5F-D44369757BFD}"/>
                  </a:ext>
                </a:extLst>
              </p:cNvPr>
              <p:cNvCxnSpPr>
                <a:stCxn id="85" idx="0"/>
              </p:cNvCxnSpPr>
              <p:nvPr/>
            </p:nvCxnSpPr>
            <p:spPr>
              <a:xfrm rot="5400000" flipH="1" flipV="1">
                <a:off x="4586144" y="5372905"/>
                <a:ext cx="589353" cy="1095947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B056A78F-2CCC-FE46-89C7-D20DF4BEF823}"/>
                  </a:ext>
                </a:extLst>
              </p:cNvPr>
              <p:cNvCxnSpPr/>
              <p:nvPr/>
            </p:nvCxnSpPr>
            <p:spPr>
              <a:xfrm flipV="1">
                <a:off x="5826131" y="4859190"/>
                <a:ext cx="1588603" cy="7048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>
                <a:extLst>
                  <a:ext uri="{FF2B5EF4-FFF2-40B4-BE49-F238E27FC236}">
                    <a16:creationId xmlns:a16="http://schemas.microsoft.com/office/drawing/2014/main" id="{31C3EFDB-C9F4-2B40-84CB-ACDB53CEF6A5}"/>
                  </a:ext>
                </a:extLst>
              </p:cNvPr>
              <p:cNvCxnSpPr/>
              <p:nvPr/>
            </p:nvCxnSpPr>
            <p:spPr>
              <a:xfrm>
                <a:off x="5817232" y="5206536"/>
                <a:ext cx="1597502" cy="32666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5DED04F5-04F6-5E41-AEA8-107F93D8DE06}"/>
                  </a:ext>
                </a:extLst>
              </p:cNvPr>
              <p:cNvCxnSpPr>
                <a:endCxn id="88" idx="2"/>
              </p:cNvCxnSpPr>
              <p:nvPr/>
            </p:nvCxnSpPr>
            <p:spPr>
              <a:xfrm>
                <a:off x="5823063" y="5628199"/>
                <a:ext cx="1591671" cy="48720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3F9AA8-CEA6-7E43-B093-AE5F58C4A741}"/>
                </a:ext>
              </a:extLst>
            </p:cNvPr>
            <p:cNvSpPr txBox="1"/>
            <p:nvPr/>
          </p:nvSpPr>
          <p:spPr>
            <a:xfrm>
              <a:off x="6868741" y="3951668"/>
              <a:ext cx="5072540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 of the term: multiple “wires” for possible values one is hot </a:t>
              </a:r>
              <a:r>
                <a:rPr lang="mr-IN" dirty="0"/>
                <a:t>…</a:t>
              </a: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2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5" grpId="0"/>
      <p:bldP spid="7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85726"/>
          </a:xfrm>
        </p:spPr>
        <p:txBody>
          <a:bodyPr>
            <a:normAutofit/>
          </a:bodyPr>
          <a:lstStyle/>
          <a:p>
            <a:r>
              <a:rPr lang="en-US" dirty="0"/>
              <a:t>Missing values in </a:t>
            </a:r>
            <a:r>
              <a:rPr lang="en-US" b="1" dirty="0"/>
              <a:t>Quantitative Data</a:t>
            </a:r>
          </a:p>
          <a:p>
            <a:pPr lvl="1"/>
            <a:r>
              <a:rPr lang="en-US" dirty="0"/>
              <a:t>Try to impute (estimate) missing values</a:t>
            </a:r>
            <a:r>
              <a:rPr lang="mr-IN" dirty="0"/>
              <a:t>…</a:t>
            </a:r>
            <a:r>
              <a:rPr lang="en-US" dirty="0"/>
              <a:t> (tricky)</a:t>
            </a:r>
          </a:p>
          <a:p>
            <a:pPr lvl="2"/>
            <a:r>
              <a:rPr lang="en-US" dirty="0"/>
              <a:t>Substitute the sample mean</a:t>
            </a:r>
          </a:p>
          <a:p>
            <a:pPr lvl="2"/>
            <a:r>
              <a:rPr lang="en-US" dirty="0"/>
              <a:t>Try more sophisticated algorithms to predict the missing value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Add a binary field called “</a:t>
            </a:r>
            <a:r>
              <a:rPr lang="en-US" dirty="0" err="1"/>
              <a:t>missing_col_name</a:t>
            </a:r>
            <a:r>
              <a:rPr lang="en-US" dirty="0"/>
              <a:t>”.  (why?)</a:t>
            </a:r>
          </a:p>
          <a:p>
            <a:pPr lvl="2"/>
            <a:r>
              <a:rPr lang="en-US" dirty="0"/>
              <a:t>Sometimes missing data is signal!</a:t>
            </a:r>
          </a:p>
          <a:p>
            <a:r>
              <a:rPr lang="en-US" dirty="0"/>
              <a:t>Missing values in </a:t>
            </a:r>
            <a:r>
              <a:rPr lang="en-US" b="1" dirty="0"/>
              <a:t>Categorical Data</a:t>
            </a:r>
          </a:p>
          <a:p>
            <a:pPr lvl="1"/>
            <a:r>
              <a:rPr lang="en-US" dirty="0"/>
              <a:t>Add an addition category called “</a:t>
            </a:r>
            <a:r>
              <a:rPr lang="en-US" dirty="0" err="1"/>
              <a:t>missing_col_name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Some Boolean values can be converted into</a:t>
            </a:r>
          </a:p>
          <a:p>
            <a:pPr lvl="2"/>
            <a:r>
              <a:rPr lang="en-US" dirty="0"/>
              <a:t>True =&gt; +1, False =&gt; -1, Missing =&gt; 0</a:t>
            </a:r>
          </a:p>
        </p:txBody>
      </p:sp>
    </p:spTree>
    <p:extLst>
      <p:ext uri="{BB962C8B-B14F-4D97-AF65-F5344CB8AC3E}">
        <p14:creationId xmlns:p14="http://schemas.microsoft.com/office/powerpoint/2010/main" val="35742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76128"/>
            <a:ext cx="10801350" cy="1325563"/>
          </a:xfrm>
        </p:spPr>
        <p:txBody>
          <a:bodyPr/>
          <a:lstStyle/>
          <a:p>
            <a:r>
              <a:rPr lang="en-US" dirty="0"/>
              <a:t>Encoding 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691"/>
            <a:ext cx="10515600" cy="4351339"/>
          </a:xfrm>
        </p:spPr>
        <p:txBody>
          <a:bodyPr>
            <a:normAutofit/>
          </a:bodyPr>
          <a:lstStyle/>
          <a:p>
            <a:r>
              <a:rPr lang="en-US" i="1" dirty="0"/>
              <a:t>Categorical Data </a:t>
            </a:r>
            <a:r>
              <a:rPr lang="en-US" i="1" dirty="0">
                <a:sym typeface="Wingdings"/>
              </a:rPr>
              <a:t> </a:t>
            </a:r>
            <a:r>
              <a:rPr lang="en-US" b="1" dirty="0"/>
              <a:t>One-hot encoding: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pPr lvl="1"/>
            <a:endParaRPr lang="en-US" b="1" dirty="0"/>
          </a:p>
          <a:p>
            <a:r>
              <a:rPr lang="en-US" i="1" dirty="0"/>
              <a:t>Text Data </a:t>
            </a:r>
          </a:p>
          <a:p>
            <a:pPr lvl="1"/>
            <a:r>
              <a:rPr lang="en-US" b="1" dirty="0"/>
              <a:t>Bag-of-words &amp; N-gram models</a:t>
            </a:r>
            <a:endParaRPr lang="en-US" b="1" i="1" dirty="0"/>
          </a:p>
          <a:p>
            <a:pPr lvl="1"/>
            <a:endParaRPr lang="en-US" b="1" i="1" dirty="0"/>
          </a:p>
          <a:p>
            <a:pPr lvl="2"/>
            <a:endParaRPr lang="en-US" b="1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9" y="2127225"/>
            <a:ext cx="7657241" cy="176843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60C7F-1C20-9648-8BE6-BD215438EAD8}"/>
              </a:ext>
            </a:extLst>
          </p:cNvPr>
          <p:cNvGrpSpPr/>
          <p:nvPr/>
        </p:nvGrpSpPr>
        <p:grpSpPr>
          <a:xfrm>
            <a:off x="1613744" y="5079416"/>
            <a:ext cx="9662599" cy="1631009"/>
            <a:chOff x="1162407" y="1963641"/>
            <a:chExt cx="9662599" cy="163100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BCF0FA-8094-D646-AFD2-47B50D455528}"/>
                </a:ext>
              </a:extLst>
            </p:cNvPr>
            <p:cNvSpPr/>
            <p:nvPr/>
          </p:nvSpPr>
          <p:spPr>
            <a:xfrm>
              <a:off x="6761269" y="3142147"/>
              <a:ext cx="4063737" cy="45250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3A185C-B820-7F4D-9987-6C0004E3EBEF}"/>
                </a:ext>
              </a:extLst>
            </p:cNvPr>
            <p:cNvSpPr/>
            <p:nvPr/>
          </p:nvSpPr>
          <p:spPr>
            <a:xfrm>
              <a:off x="1162407" y="2028991"/>
              <a:ext cx="3935683" cy="140344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prstClr val="white"/>
                  </a:solidFill>
                </a:rPr>
                <a:t>“Learning about machine</a:t>
              </a:r>
              <a:br>
                <a:rPr lang="en-US" sz="2400" i="1" dirty="0">
                  <a:solidFill>
                    <a:prstClr val="white"/>
                  </a:solidFill>
                </a:rPr>
              </a:br>
              <a:r>
                <a:rPr lang="en-US" sz="2400" i="1" dirty="0">
                  <a:solidFill>
                    <a:prstClr val="white"/>
                  </a:solidFill>
                </a:rPr>
                <a:t>learning is fun.”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9E8E3715-F070-8F42-8264-CB5F39D53AED}"/>
                </a:ext>
              </a:extLst>
            </p:cNvPr>
            <p:cNvSpPr/>
            <p:nvPr/>
          </p:nvSpPr>
          <p:spPr>
            <a:xfrm>
              <a:off x="5511254" y="2521879"/>
              <a:ext cx="329070" cy="447536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0AFEF7-5B7A-E742-8F5D-ED7A45D28679}"/>
                </a:ext>
              </a:extLst>
            </p:cNvPr>
            <p:cNvSpPr/>
            <p:nvPr/>
          </p:nvSpPr>
          <p:spPr>
            <a:xfrm>
              <a:off x="6761269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4A0FF-1724-EF43-84BF-C4A507969ECE}"/>
                </a:ext>
              </a:extLst>
            </p:cNvPr>
            <p:cNvSpPr/>
            <p:nvPr/>
          </p:nvSpPr>
          <p:spPr>
            <a:xfrm>
              <a:off x="720880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6FECD-B770-E547-90D0-5241B904270D}"/>
                </a:ext>
              </a:extLst>
            </p:cNvPr>
            <p:cNvSpPr/>
            <p:nvPr/>
          </p:nvSpPr>
          <p:spPr>
            <a:xfrm>
              <a:off x="8037441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8C4B47-4815-7345-85A0-E0DB992A3BB6}"/>
                </a:ext>
              </a:extLst>
            </p:cNvPr>
            <p:cNvSpPr/>
            <p:nvPr/>
          </p:nvSpPr>
          <p:spPr>
            <a:xfrm>
              <a:off x="884225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3BB4B4-3FED-CC42-991B-B050F8520803}"/>
                </a:ext>
              </a:extLst>
            </p:cNvPr>
            <p:cNvSpPr/>
            <p:nvPr/>
          </p:nvSpPr>
          <p:spPr>
            <a:xfrm>
              <a:off x="9623255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04297E-8C1C-CA4F-B142-091B0F9DD589}"/>
                </a:ext>
              </a:extLst>
            </p:cNvPr>
            <p:cNvSpPr txBox="1"/>
            <p:nvPr/>
          </p:nvSpPr>
          <p:spPr>
            <a:xfrm rot="16200000">
              <a:off x="8467135" y="2409612"/>
              <a:ext cx="115429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9BAE94-DE0E-F947-8C48-C933A65DB162}"/>
                </a:ext>
              </a:extLst>
            </p:cNvPr>
            <p:cNvSpPr/>
            <p:nvPr/>
          </p:nvSpPr>
          <p:spPr>
            <a:xfrm rot="16200000">
              <a:off x="6371242" y="2353669"/>
              <a:ext cx="1184113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A1A1A"/>
                  </a:solidFill>
                  <a:latin typeface="ArialMT" charset="0"/>
                </a:rPr>
                <a:t>aardvark</a:t>
              </a: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C2047B-C953-8444-BDB9-C1FFFFEB549E}"/>
                </a:ext>
              </a:extLst>
            </p:cNvPr>
            <p:cNvSpPr txBox="1"/>
            <p:nvPr/>
          </p:nvSpPr>
          <p:spPr>
            <a:xfrm rot="16200000">
              <a:off x="9226214" y="2387692"/>
              <a:ext cx="1198143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prstClr val="black"/>
                  </a:solidFill>
                </a:rPr>
                <a:t>machine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7C58CF-E1BB-6A44-8360-5674AA634052}"/>
                </a:ext>
              </a:extLst>
            </p:cNvPr>
            <p:cNvSpPr txBox="1"/>
            <p:nvPr/>
          </p:nvSpPr>
          <p:spPr>
            <a:xfrm rot="16200000">
              <a:off x="7943263" y="2656011"/>
              <a:ext cx="59310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fun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18B8D9-C03D-0748-8F75-9838DB35C333}"/>
                </a:ext>
              </a:extLst>
            </p:cNvPr>
            <p:cNvSpPr txBox="1"/>
            <p:nvPr/>
          </p:nvSpPr>
          <p:spPr>
            <a:xfrm>
              <a:off x="7661791" y="3130244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94BF2-C6F5-F94C-8700-E6D5C72B49F4}"/>
                </a:ext>
              </a:extLst>
            </p:cNvPr>
            <p:cNvSpPr txBox="1"/>
            <p:nvPr/>
          </p:nvSpPr>
          <p:spPr>
            <a:xfrm>
              <a:off x="8459712" y="3142149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F14483-42CB-F449-92C2-98A516D488AC}"/>
                </a:ext>
              </a:extLst>
            </p:cNvPr>
            <p:cNvSpPr txBox="1"/>
            <p:nvPr/>
          </p:nvSpPr>
          <p:spPr>
            <a:xfrm>
              <a:off x="9281446" y="3142147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9B069D-A94B-AA46-BF56-CE46D5359018}"/>
                </a:ext>
              </a:extLst>
            </p:cNvPr>
            <p:cNvSpPr txBox="1"/>
            <p:nvPr/>
          </p:nvSpPr>
          <p:spPr>
            <a:xfrm>
              <a:off x="10067454" y="3177873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D4879CB-19D4-B14C-85ED-2F8B886C9A1A}"/>
                </a:ext>
              </a:extLst>
            </p:cNvPr>
            <p:cNvSpPr/>
            <p:nvPr/>
          </p:nvSpPr>
          <p:spPr>
            <a:xfrm>
              <a:off x="10377470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76B9A1-12E3-0D44-AE1D-39EE3FA3BC14}"/>
                </a:ext>
              </a:extLst>
            </p:cNvPr>
            <p:cNvSpPr txBox="1"/>
            <p:nvPr/>
          </p:nvSpPr>
          <p:spPr>
            <a:xfrm rot="16200000">
              <a:off x="10101223" y="2467451"/>
              <a:ext cx="956550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zyzzyva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3AE83-69D8-3A43-BFA5-A77F423283CB}"/>
                </a:ext>
              </a:extLst>
            </p:cNvPr>
            <p:cNvSpPr/>
            <p:nvPr/>
          </p:nvSpPr>
          <p:spPr>
            <a:xfrm rot="16200000">
              <a:off x="6831570" y="2391515"/>
              <a:ext cx="1108422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prstClr val="black"/>
                  </a:solidFill>
                </a:rPr>
                <a:t>aardwolf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05041B-CA2A-E147-A347-D05A9D1B05E2}"/>
                </a:ext>
              </a:extLst>
            </p:cNvPr>
            <p:cNvSpPr txBox="1"/>
            <p:nvPr/>
          </p:nvSpPr>
          <p:spPr>
            <a:xfrm>
              <a:off x="5632001" y="3149533"/>
              <a:ext cx="945117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</a:rPr>
                <a:t>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8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Bag-of-words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974"/>
            <a:ext cx="10515600" cy="5574276"/>
          </a:xfrm>
        </p:spPr>
        <p:txBody>
          <a:bodyPr>
            <a:noAutofit/>
          </a:bodyPr>
          <a:lstStyle/>
          <a:p>
            <a:r>
              <a:rPr lang="en-US" sz="2000" dirty="0"/>
              <a:t>Generalization of one-hot-encoding for a string of text: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Encode text as a long vector of word counts (Issues?)</a:t>
            </a:r>
          </a:p>
          <a:p>
            <a:pPr lvl="1"/>
            <a:r>
              <a:rPr lang="en-US" sz="1800" dirty="0"/>
              <a:t>Long = millions of columns 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typically high dimensional and very sparse</a:t>
            </a:r>
          </a:p>
          <a:p>
            <a:pPr lvl="1"/>
            <a:r>
              <a:rPr lang="en-US" sz="1800" dirty="0"/>
              <a:t>Word order information is lost</a:t>
            </a:r>
            <a:r>
              <a:rPr lang="mr-IN" sz="1800" dirty="0"/>
              <a:t>…</a:t>
            </a:r>
            <a:r>
              <a:rPr lang="en-US" sz="1800" dirty="0"/>
              <a:t> (is this an issue?)</a:t>
            </a:r>
          </a:p>
          <a:p>
            <a:pPr lvl="1"/>
            <a:r>
              <a:rPr lang="en-US" sz="1800" dirty="0"/>
              <a:t>New unseen words at prediction (test) time </a:t>
            </a:r>
            <a:r>
              <a:rPr lang="en-US" sz="1800" dirty="0">
                <a:sym typeface="Wingdings" pitchFamily="2" charset="2"/>
              </a:rPr>
              <a:t> drop them …</a:t>
            </a:r>
            <a:endParaRPr lang="en-US" sz="1800" dirty="0"/>
          </a:p>
          <a:p>
            <a:r>
              <a:rPr lang="en-US" sz="2000" dirty="0"/>
              <a:t>A </a:t>
            </a:r>
            <a:r>
              <a:rPr lang="en-US" sz="2000" b="1" dirty="0"/>
              <a:t>bag</a:t>
            </a:r>
            <a:r>
              <a:rPr lang="en-US" sz="2000" dirty="0"/>
              <a:t> is another term for a </a:t>
            </a:r>
            <a:r>
              <a:rPr lang="en-US" sz="2000" b="1" dirty="0"/>
              <a:t>multiset</a:t>
            </a:r>
            <a:r>
              <a:rPr lang="en-US" sz="2000" dirty="0"/>
              <a:t>: </a:t>
            </a:r>
            <a:r>
              <a:rPr lang="en-US" sz="2000" i="1" dirty="0"/>
              <a:t>an unordered collection which may contain multiple instances of each element.</a:t>
            </a:r>
          </a:p>
          <a:p>
            <a:r>
              <a:rPr lang="en-US" sz="2000" b="1" dirty="0"/>
              <a:t>Stop words</a:t>
            </a:r>
            <a:r>
              <a:rPr lang="en-US" sz="2000" dirty="0"/>
              <a:t>: words that do not contain significant information</a:t>
            </a:r>
          </a:p>
          <a:p>
            <a:pPr lvl="1"/>
            <a:r>
              <a:rPr lang="en-US" sz="2000" dirty="0"/>
              <a:t>Examples: the, in, at, or, on, a, an, and …</a:t>
            </a:r>
          </a:p>
          <a:p>
            <a:pPr lvl="1"/>
            <a:r>
              <a:rPr lang="en-US" sz="2000" dirty="0"/>
              <a:t>Typically removed</a:t>
            </a:r>
          </a:p>
          <a:p>
            <a:endParaRPr lang="en-US" sz="2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519960" y="1709032"/>
            <a:ext cx="9662599" cy="1631009"/>
            <a:chOff x="1162407" y="1963641"/>
            <a:chExt cx="9662599" cy="1631009"/>
          </a:xfrm>
        </p:grpSpPr>
        <p:sp>
          <p:nvSpPr>
            <p:cNvPr id="4" name="Rectangle 3"/>
            <p:cNvSpPr/>
            <p:nvPr/>
          </p:nvSpPr>
          <p:spPr>
            <a:xfrm>
              <a:off x="6761269" y="3142147"/>
              <a:ext cx="4063737" cy="45250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62407" y="2028991"/>
              <a:ext cx="3935683" cy="140344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prstClr val="white"/>
                  </a:solidFill>
                </a:rPr>
                <a:t>“Learning about machine</a:t>
              </a:r>
              <a:br>
                <a:rPr lang="en-US" sz="2400" i="1" dirty="0">
                  <a:solidFill>
                    <a:prstClr val="white"/>
                  </a:solidFill>
                </a:rPr>
              </a:br>
              <a:r>
                <a:rPr lang="en-US" sz="2400" i="1" dirty="0">
                  <a:solidFill>
                    <a:prstClr val="white"/>
                  </a:solidFill>
                </a:rPr>
                <a:t>learning is fun.”</a:t>
              </a: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5511254" y="2521879"/>
              <a:ext cx="329070" cy="447536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61269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0880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037441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4225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23255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467135" y="2409612"/>
              <a:ext cx="115429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learning</a:t>
              </a:r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6371242" y="2353669"/>
              <a:ext cx="1184113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A1A1A"/>
                  </a:solidFill>
                  <a:latin typeface="ArialMT" charset="0"/>
                </a:rPr>
                <a:t>aardvark</a:t>
              </a: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9226214" y="2387692"/>
              <a:ext cx="1198143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prstClr val="black"/>
                  </a:solidFill>
                </a:rPr>
                <a:t>machine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7943263" y="2656011"/>
              <a:ext cx="59310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fun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61791" y="3130244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9712" y="3142149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81446" y="3142147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67454" y="3177873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377470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10101223" y="2467451"/>
              <a:ext cx="956550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zyzzyva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6831570" y="2391515"/>
              <a:ext cx="1108422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prstClr val="black"/>
                  </a:solidFill>
                </a:rPr>
                <a:t>aardwolf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2001" y="3149533"/>
              <a:ext cx="945117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</a:rPr>
                <a:t>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36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72" y="0"/>
            <a:ext cx="51435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098" y="350227"/>
            <a:ext cx="32756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I made this art piece in graduate school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>
                <a:solidFill>
                  <a:prstClr val="white"/>
                </a:solidFill>
              </a:rPr>
              <a:t>Do you see the stop word?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>
                <a:solidFill>
                  <a:prstClr val="white"/>
                </a:solidFill>
              </a:rPr>
              <a:t>There used to be a dustbin and broom</a:t>
            </a:r>
          </a:p>
          <a:p>
            <a:r>
              <a:rPr lang="is-IS" sz="2400" dirty="0">
                <a:solidFill>
                  <a:prstClr val="white"/>
                </a:solidFill>
              </a:rPr>
              <a:t>…</a:t>
            </a:r>
            <a:r>
              <a:rPr lang="en-US" sz="2400" dirty="0">
                <a:solidFill>
                  <a:prstClr val="white"/>
                </a:solidFill>
              </a:rPr>
              <a:t> but the janitors got confused </a:t>
            </a:r>
            <a:r>
              <a:rPr lang="is-IS" sz="2400" dirty="0">
                <a:solidFill>
                  <a:prstClr val="white"/>
                </a:solidFill>
              </a:rPr>
              <a:t>…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4052"/>
            <a:ext cx="10515600" cy="4362912"/>
          </a:xfrm>
        </p:spPr>
        <p:txBody>
          <a:bodyPr/>
          <a:lstStyle/>
          <a:p>
            <a:r>
              <a:rPr lang="en-US" dirty="0"/>
              <a:t>Sometimes word order matters: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capture word order in a “vector” model?</a:t>
            </a:r>
          </a:p>
          <a:p>
            <a:pPr lvl="1"/>
            <a:r>
              <a:rPr lang="en-US" dirty="0"/>
              <a:t>N-Gram: </a:t>
            </a:r>
            <a:r>
              <a:rPr lang="en-US" i="1" dirty="0"/>
              <a:t>“Bag-of- sequences-of-words”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53641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well written but I did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5038" y="253641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well written but I did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725666" y="2757948"/>
            <a:ext cx="530942" cy="42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B330B9-9AE1-D34E-8E94-D2E511EC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36" y="4366932"/>
            <a:ext cx="2344905" cy="6411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018BFE-5363-704C-88E8-D75367DA992C}"/>
              </a:ext>
            </a:extLst>
          </p:cNvPr>
          <p:cNvSpPr txBox="1"/>
          <p:nvPr/>
        </p:nvSpPr>
        <p:spPr>
          <a:xfrm>
            <a:off x="723498" y="266967"/>
            <a:ext cx="1077034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/>
              <a:t>Prediction (Testing)</a:t>
            </a:r>
          </a:p>
          <a:p>
            <a:r>
              <a:rPr lang="en-US" sz="3200" dirty="0"/>
              <a:t>Sometimes also called inference and scoring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88B6A-194B-4D4F-ADBC-959B1D1D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636" y="2644063"/>
            <a:ext cx="328717" cy="308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101FB9-8448-8D4E-91FE-30143A172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959" y="2105230"/>
            <a:ext cx="5918200" cy="396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D902C-A5FB-5347-8017-60EA1C6DF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2959" y="3994744"/>
            <a:ext cx="1077807" cy="54671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6883DA5-FE15-5441-AEB8-1DD87D6371F3}"/>
              </a:ext>
            </a:extLst>
          </p:cNvPr>
          <p:cNvGrpSpPr/>
          <p:nvPr/>
        </p:nvGrpSpPr>
        <p:grpSpPr>
          <a:xfrm>
            <a:off x="9414328" y="5056629"/>
            <a:ext cx="328717" cy="585648"/>
            <a:chOff x="9584658" y="5406252"/>
            <a:chExt cx="328717" cy="58564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B9282B-B7DF-554D-86EB-1C19D5AFE237}"/>
                </a:ext>
              </a:extLst>
            </p:cNvPr>
            <p:cNvSpPr/>
            <p:nvPr/>
          </p:nvSpPr>
          <p:spPr>
            <a:xfrm>
              <a:off x="9668869" y="5406252"/>
              <a:ext cx="160296" cy="16029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8E3498D-0AA0-7A4D-BFD6-7757D370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658" y="5683728"/>
              <a:ext cx="328717" cy="30817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8179C8A-5D10-9746-B1B0-7C3536893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621" y="5918435"/>
            <a:ext cx="4051300" cy="57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BB90E-C884-4640-B102-709CF7EC0C15}"/>
              </a:ext>
            </a:extLst>
          </p:cNvPr>
          <p:cNvSpPr txBox="1"/>
          <p:nvPr/>
        </p:nvSpPr>
        <p:spPr>
          <a:xfrm>
            <a:off x="583452" y="1898689"/>
            <a:ext cx="6023536" cy="39703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Receive a </a:t>
            </a:r>
            <a:r>
              <a:rPr lang="en-US" sz="2800" b="1" dirty="0"/>
              <a:t>new </a:t>
            </a:r>
            <a:r>
              <a:rPr lang="en-US" sz="2800" dirty="0"/>
              <a:t>query point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Make prediction using</a:t>
            </a:r>
            <a:br>
              <a:rPr lang="en-US" sz="2800" dirty="0"/>
            </a:br>
            <a:r>
              <a:rPr lang="en-US" sz="2800" dirty="0"/>
              <a:t>learned model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Test Error (using squared loss)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1E090-70AE-5B40-AD30-730E865FED9A}"/>
              </a:ext>
            </a:extLst>
          </p:cNvPr>
          <p:cNvGrpSpPr/>
          <p:nvPr/>
        </p:nvGrpSpPr>
        <p:grpSpPr>
          <a:xfrm>
            <a:off x="9506831" y="2782903"/>
            <a:ext cx="465477" cy="663729"/>
            <a:chOff x="9506831" y="2782903"/>
            <a:chExt cx="465477" cy="6637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1DFAFB-0AA2-6F4E-8895-F8EF41369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1808" y="2782903"/>
              <a:ext cx="190500" cy="26670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2A2EAE-84D0-5141-B7BD-6AB59DE1C4BE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 flipH="1">
              <a:off x="9580335" y="2986522"/>
              <a:ext cx="6644" cy="46011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34697EB-7905-7242-ACAC-4545E27ABB84}"/>
                </a:ext>
              </a:extLst>
            </p:cNvPr>
            <p:cNvSpPr/>
            <p:nvPr/>
          </p:nvSpPr>
          <p:spPr>
            <a:xfrm>
              <a:off x="9506831" y="2826226"/>
              <a:ext cx="160296" cy="16029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102268-8685-6C4F-BC9D-25CBF3BF45B7}"/>
              </a:ext>
            </a:extLst>
          </p:cNvPr>
          <p:cNvGrpSpPr/>
          <p:nvPr/>
        </p:nvGrpSpPr>
        <p:grpSpPr>
          <a:xfrm>
            <a:off x="9498539" y="3235156"/>
            <a:ext cx="1583731" cy="1901621"/>
            <a:chOff x="9668869" y="3584779"/>
            <a:chExt cx="1583731" cy="190162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A76A60-8F33-3543-BA95-7A4C756FF6C2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17" y="3753853"/>
              <a:ext cx="0" cy="17325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1E91F6-B5B3-6B44-A96A-A363E24A67DF}"/>
                </a:ext>
              </a:extLst>
            </p:cNvPr>
            <p:cNvSpPr/>
            <p:nvPr/>
          </p:nvSpPr>
          <p:spPr>
            <a:xfrm>
              <a:off x="9668869" y="3673705"/>
              <a:ext cx="160296" cy="16029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8E727B6-9849-DE45-B14B-A55059428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9313" y="3584779"/>
              <a:ext cx="1343287" cy="367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824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677" y="4838001"/>
            <a:ext cx="10391264" cy="1325563"/>
          </a:xfrm>
        </p:spPr>
        <p:txBody>
          <a:bodyPr/>
          <a:lstStyle/>
          <a:p>
            <a:r>
              <a:rPr lang="en-US" dirty="0"/>
              <a:t>2-Gram Encoding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805" y="433290"/>
            <a:ext cx="8270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The</a:t>
            </a:r>
            <a:r>
              <a:rPr lang="en-US" sz="2800" dirty="0"/>
              <a:t> book </a:t>
            </a:r>
            <a:r>
              <a:rPr lang="en-US" sz="2800" dirty="0">
                <a:solidFill>
                  <a:schemeClr val="accent3"/>
                </a:solidFill>
              </a:rPr>
              <a:t>was</a:t>
            </a:r>
            <a:r>
              <a:rPr lang="en-US" sz="2800" dirty="0"/>
              <a:t> well written </a:t>
            </a:r>
            <a:r>
              <a:rPr lang="en-US" sz="2800" dirty="0">
                <a:solidFill>
                  <a:schemeClr val="accent3"/>
                </a:solidFill>
              </a:rPr>
              <a:t>but 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3"/>
                </a:solidFill>
              </a:rPr>
              <a:t>did</a:t>
            </a:r>
            <a:r>
              <a:rPr lang="en-US" sz="2800" dirty="0"/>
              <a:t> not enjoy </a:t>
            </a:r>
            <a:r>
              <a:rPr lang="en-US" sz="2800" dirty="0">
                <a:solidFill>
                  <a:schemeClr val="accent3"/>
                </a:solidFill>
              </a:rPr>
              <a:t>it</a:t>
            </a:r>
            <a:r>
              <a:rPr lang="en-US" sz="28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808703" y="1572957"/>
            <a:ext cx="20954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book well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808703" y="3750488"/>
            <a:ext cx="2045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not enjoy</a:t>
            </a:r>
          </a:p>
        </p:txBody>
      </p:sp>
      <p:sp>
        <p:nvSpPr>
          <p:cNvPr id="7" name="Rectangle 6"/>
          <p:cNvSpPr/>
          <p:nvPr/>
        </p:nvSpPr>
        <p:spPr>
          <a:xfrm>
            <a:off x="808703" y="2298801"/>
            <a:ext cx="2411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well written</a:t>
            </a:r>
          </a:p>
        </p:txBody>
      </p:sp>
      <p:sp>
        <p:nvSpPr>
          <p:cNvPr id="8" name="Rectangle 7"/>
          <p:cNvSpPr/>
          <p:nvPr/>
        </p:nvSpPr>
        <p:spPr>
          <a:xfrm>
            <a:off x="808703" y="3024645"/>
            <a:ext cx="22990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written not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4500168" y="-105233"/>
            <a:ext cx="418116" cy="249453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5854281" y="291222"/>
            <a:ext cx="732279" cy="2015785"/>
          </a:xfrm>
          <a:prstGeom prst="rightBrace">
            <a:avLst>
              <a:gd name="adj1" fmla="val 8333"/>
              <a:gd name="adj2" fmla="val 7538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7148408" y="-142348"/>
            <a:ext cx="1149108" cy="334682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5400000">
            <a:off x="8833483" y="877143"/>
            <a:ext cx="1513748" cy="167248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 rot="5400000">
            <a:off x="3599157" y="752044"/>
            <a:ext cx="418292" cy="18083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35559" y="1293256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36404" y="1619483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51487" y="2080833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13458" y="2416774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endCxn id="13" idx="3"/>
          </p:cNvCxnSpPr>
          <p:nvPr/>
        </p:nvCxnSpPr>
        <p:spPr>
          <a:xfrm rot="5400000">
            <a:off x="4057668" y="935553"/>
            <a:ext cx="817909" cy="249336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4" idx="3"/>
          </p:cNvCxnSpPr>
          <p:nvPr/>
        </p:nvCxnSpPr>
        <p:spPr>
          <a:xfrm rot="5400000">
            <a:off x="4876857" y="465503"/>
            <a:ext cx="1082403" cy="462065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8" idx="3"/>
          </p:cNvCxnSpPr>
          <p:nvPr/>
        </p:nvCxnSpPr>
        <p:spPr>
          <a:xfrm rot="5400000">
            <a:off x="5486255" y="-61227"/>
            <a:ext cx="1472305" cy="67359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4105" y="335102"/>
            <a:ext cx="138531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Removed</a:t>
            </a:r>
            <a:br>
              <a:rPr lang="en-US" dirty="0"/>
            </a:br>
            <a:r>
              <a:rPr lang="en-US" dirty="0"/>
              <a:t>stop words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169231" y="4252693"/>
            <a:ext cx="5422691" cy="2304373"/>
            <a:chOff x="4855690" y="3765994"/>
            <a:chExt cx="6455378" cy="2743214"/>
          </a:xfrm>
        </p:grpSpPr>
        <p:sp>
          <p:nvSpPr>
            <p:cNvPr id="22" name="Rectangle 21"/>
            <p:cNvSpPr/>
            <p:nvPr/>
          </p:nvSpPr>
          <p:spPr>
            <a:xfrm rot="16200000">
              <a:off x="6619614" y="4750687"/>
              <a:ext cx="1879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book well</a:t>
              </a: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7513068" y="4733823"/>
              <a:ext cx="18117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/>
                <a:t>not enjoy</a:t>
              </a:r>
              <a:endParaRPr lang="en-US" sz="2800" b="1" dirty="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8192988" y="4565733"/>
              <a:ext cx="21226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well written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9179653" y="4635187"/>
              <a:ext cx="19848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written not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69782" y="6021516"/>
              <a:ext cx="5341286" cy="487692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69781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52120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345195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12596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54330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40332" y="6008687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00304" y="602151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685940" y="602151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36669" y="606002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728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55690" y="602924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prstClr val="black"/>
                  </a:solidFill>
                </a:rPr>
                <a:t>Vector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941529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423867" y="606002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5287465" y="4860045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aardvark airlines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6020497" y="5180646"/>
              <a:ext cx="12314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/>
                <a:t>apple pen</a:t>
              </a:r>
              <a:endParaRPr lang="en-US" sz="1600" dirty="0"/>
            </a:p>
          </p:txBody>
        </p:sp>
        <p:sp>
          <p:nvSpPr>
            <p:cNvPr id="42" name="Rectangle 41"/>
            <p:cNvSpPr/>
            <p:nvPr/>
          </p:nvSpPr>
          <p:spPr>
            <a:xfrm rot="16200000">
              <a:off x="10519635" y="5272625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zyzzyva sf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66610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48147"/>
            <a:ext cx="10801350" cy="1325563"/>
          </a:xfrm>
        </p:spPr>
        <p:txBody>
          <a:bodyPr/>
          <a:lstStyle/>
          <a:p>
            <a:r>
              <a:rPr lang="en-US" dirty="0"/>
              <a:t>N-Gram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796"/>
            <a:ext cx="10515600" cy="5408203"/>
          </a:xfrm>
        </p:spPr>
        <p:txBody>
          <a:bodyPr>
            <a:normAutofit/>
          </a:bodyPr>
          <a:lstStyle/>
          <a:p>
            <a:r>
              <a:rPr lang="en-US" dirty="0"/>
              <a:t>Sometimes word order matters: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capture word order in a “vector” model?</a:t>
            </a:r>
          </a:p>
          <a:p>
            <a:pPr lvl="1"/>
            <a:r>
              <a:rPr lang="en-US" dirty="0"/>
              <a:t>N-Gram: </a:t>
            </a:r>
            <a:r>
              <a:rPr lang="en-US" i="1" dirty="0"/>
              <a:t>“Bag-of- sequences-of-words” 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Can be very sparse (many combinations occur only once)</a:t>
            </a:r>
          </a:p>
          <a:p>
            <a:pPr lvl="1"/>
            <a:r>
              <a:rPr lang="en-US" dirty="0"/>
              <a:t>Many combinations will only occur at prediction time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drop ..</a:t>
            </a:r>
          </a:p>
          <a:p>
            <a:pPr lvl="1"/>
            <a:r>
              <a:rPr lang="en-US" dirty="0"/>
              <a:t>Often use hashing approximation:</a:t>
            </a:r>
          </a:p>
          <a:p>
            <a:pPr lvl="2"/>
            <a:r>
              <a:rPr lang="en-US" dirty="0"/>
              <a:t>Increment counter at </a:t>
            </a:r>
            <a:r>
              <a:rPr lang="en-US" b="1" i="1" dirty="0"/>
              <a:t>hash(“not enjoy”)</a:t>
            </a:r>
            <a:r>
              <a:rPr lang="en-US" i="1" dirty="0"/>
              <a:t> collisions are okay</a:t>
            </a:r>
            <a:endParaRPr lang="en-US" b="1" i="1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06864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well written but I did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5038" y="206864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well written but I did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725666" y="2290178"/>
            <a:ext cx="530942" cy="42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39" y="200754"/>
            <a:ext cx="10801350" cy="1325563"/>
          </a:xfrm>
        </p:spPr>
        <p:txBody>
          <a:bodyPr/>
          <a:lstStyle/>
          <a:p>
            <a:r>
              <a:rPr lang="en-US" dirty="0"/>
              <a:t>Feature Transformations to Capture Domain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289" y="1705704"/>
            <a:ext cx="10515600" cy="4351339"/>
          </a:xfrm>
        </p:spPr>
        <p:txBody>
          <a:bodyPr/>
          <a:lstStyle/>
          <a:p>
            <a:r>
              <a:rPr lang="en-US" dirty="0"/>
              <a:t>Feature functions capture domain knowledge by introducing </a:t>
            </a:r>
            <a:r>
              <a:rPr lang="en-US" b="1" dirty="0"/>
              <a:t>additional information </a:t>
            </a:r>
            <a:r>
              <a:rPr lang="en-US" dirty="0"/>
              <a:t>from other sources </a:t>
            </a:r>
            <a:br>
              <a:rPr lang="en-US" dirty="0"/>
            </a:br>
            <a:r>
              <a:rPr lang="en-US" b="1" dirty="0"/>
              <a:t>and/or combining features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Encoding non-linear patterns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DAF71-B805-9D46-A706-533D839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907" y="3189950"/>
            <a:ext cx="58928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490BD-F047-0244-B4A4-3F11EA87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14" y="4939919"/>
            <a:ext cx="4445000" cy="74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7022AB-D43D-7A4E-B635-5EC8AEEBC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485" y="4010661"/>
            <a:ext cx="4074746" cy="2835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8DDA1B-B7EE-A145-A2C9-2D85A17F6511}"/>
              </a:ext>
            </a:extLst>
          </p:cNvPr>
          <p:cNvSpPr txBox="1"/>
          <p:nvPr/>
        </p:nvSpPr>
        <p:spPr>
          <a:xfrm>
            <a:off x="8126083" y="2730925"/>
            <a:ext cx="34596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Could do a database lookup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0DE1D-5CAE-1242-AA6D-AE1E25D9E0C0}"/>
              </a:ext>
            </a:extLst>
          </p:cNvPr>
          <p:cNvSpPr txBox="1"/>
          <p:nvPr/>
        </p:nvSpPr>
        <p:spPr>
          <a:xfrm>
            <a:off x="7957707" y="5687711"/>
            <a:ext cx="20072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Diurnal patterns.</a:t>
            </a:r>
          </a:p>
        </p:txBody>
      </p:sp>
    </p:spTree>
    <p:extLst>
      <p:ext uri="{BB962C8B-B14F-4D97-AF65-F5344CB8AC3E}">
        <p14:creationId xmlns:p14="http://schemas.microsoft.com/office/powerpoint/2010/main" val="256279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147730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60464"/>
              </p:ext>
            </p:extLst>
          </p:nvPr>
        </p:nvGraphicFramePr>
        <p:xfrm>
          <a:off x="625808" y="4400781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337026"/>
              </p:ext>
            </p:extLst>
          </p:nvPr>
        </p:nvGraphicFramePr>
        <p:xfrm>
          <a:off x="6430107" y="453389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6190199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4031449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4004911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4031449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5431204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5239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413747" y="38708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BE74E9-7B65-C940-A9FA-CBF824938052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3743911" y="2917563"/>
            <a:chExt cx="4710541" cy="3755429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4452299" y="3049285"/>
              <a:ext cx="4002153" cy="27499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3743911" y="2917563"/>
              <a:ext cx="516033" cy="701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4107221" y="3011533"/>
              <a:ext cx="226637" cy="2787712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6362767" y="4131587"/>
              <a:ext cx="215247" cy="3968121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4584574" y="6075799"/>
              <a:ext cx="1750952" cy="59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4773152" y="3420190"/>
              <a:ext cx="3334801" cy="2058692"/>
              <a:chOff x="2559726" y="2902363"/>
              <a:chExt cx="1676400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BAC67A-96DA-A841-A4AA-84C3B7C84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547" y="2716816"/>
            <a:ext cx="971534" cy="21793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289291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393017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18360"/>
              </p:ext>
            </p:extLst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20475"/>
              </p:ext>
            </p:extLst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8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6DC3113-AA45-7049-8E40-15B6A37094E9}"/>
              </a:ext>
            </a:extLst>
          </p:cNvPr>
          <p:cNvSpPr/>
          <p:nvPr/>
        </p:nvSpPr>
        <p:spPr>
          <a:xfrm rot="5400000">
            <a:off x="9595381" y="4992610"/>
            <a:ext cx="614480" cy="686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B5EBABE-C6E2-C54D-83D4-3D9EA379F7BC}"/>
              </a:ext>
            </a:extLst>
          </p:cNvPr>
          <p:cNvSpPr/>
          <p:nvPr/>
        </p:nvSpPr>
        <p:spPr>
          <a:xfrm rot="5400000">
            <a:off x="7207609" y="5368631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0D92563-6B00-B14C-9DE7-1F8D4633CDE0}"/>
              </a:ext>
            </a:extLst>
          </p:cNvPr>
          <p:cNvSpPr/>
          <p:nvPr/>
        </p:nvSpPr>
        <p:spPr>
          <a:xfrm>
            <a:off x="5536721" y="5139844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80688" y="-544673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41" y="228034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32" y="218496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413747" y="272666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111" y="223589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BE74E9-7B65-C940-A9FA-CBF824938052}"/>
              </a:ext>
            </a:extLst>
          </p:cNvPr>
          <p:cNvGrpSpPr/>
          <p:nvPr/>
        </p:nvGrpSpPr>
        <p:grpSpPr>
          <a:xfrm>
            <a:off x="4989096" y="1524266"/>
            <a:ext cx="3641523" cy="2903166"/>
            <a:chOff x="3743911" y="2917563"/>
            <a:chExt cx="4710541" cy="3755429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4452299" y="3049285"/>
              <a:ext cx="4002153" cy="27499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3743911" y="2917563"/>
              <a:ext cx="516033" cy="701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4107221" y="3011533"/>
              <a:ext cx="226637" cy="2787712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6362767" y="4131587"/>
              <a:ext cx="215247" cy="3968121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4584574" y="6075799"/>
              <a:ext cx="1750952" cy="59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4773152" y="3420190"/>
              <a:ext cx="3334801" cy="2058692"/>
              <a:chOff x="2559726" y="2902363"/>
              <a:chExt cx="1676400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214188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215127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BAC67A-96DA-A841-A4AA-84C3B7C84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547" y="1572586"/>
            <a:ext cx="971534" cy="21793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210426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174868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278594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B3F7F-7FF7-7346-9A74-DA71BF81D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959" y="5161616"/>
            <a:ext cx="2933700" cy="533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827822-C8A3-794D-A233-8417AE1BABED}"/>
              </a:ext>
            </a:extLst>
          </p:cNvPr>
          <p:cNvGrpSpPr/>
          <p:nvPr/>
        </p:nvGrpSpPr>
        <p:grpSpPr>
          <a:xfrm>
            <a:off x="5397534" y="4601121"/>
            <a:ext cx="2440433" cy="1948544"/>
            <a:chOff x="11471510" y="4909457"/>
            <a:chExt cx="2440433" cy="194854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0EFAE5-4E45-1947-8FB8-C7BF30FB5E17}"/>
                </a:ext>
              </a:extLst>
            </p:cNvPr>
            <p:cNvGrpSpPr/>
            <p:nvPr/>
          </p:nvGrpSpPr>
          <p:grpSpPr>
            <a:xfrm>
              <a:off x="11471510" y="4909457"/>
              <a:ext cx="2440433" cy="1948544"/>
              <a:chOff x="4452299" y="3049285"/>
              <a:chExt cx="4002153" cy="2749960"/>
            </a:xfrm>
          </p:grpSpPr>
          <p:sp>
            <p:nvSpPr>
              <p:cNvPr id="70" name="Double Bracket 69">
                <a:extLst>
                  <a:ext uri="{FF2B5EF4-FFF2-40B4-BE49-F238E27FC236}">
                    <a16:creationId xmlns:a16="http://schemas.microsoft.com/office/drawing/2014/main" id="{9DD7E5B0-F2B4-5B4B-954E-8D43C26CC54F}"/>
                  </a:ext>
                </a:extLst>
              </p:cNvPr>
              <p:cNvSpPr/>
              <p:nvPr/>
            </p:nvSpPr>
            <p:spPr>
              <a:xfrm>
                <a:off x="4452299" y="3049285"/>
                <a:ext cx="4002153" cy="2749960"/>
              </a:xfrm>
              <a:prstGeom prst="bracketPair">
                <a:avLst/>
              </a:prstGeom>
              <a:ln w="571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68B4CF8-550F-D848-9788-CEE167E0C8A9}"/>
                  </a:ext>
                </a:extLst>
              </p:cNvPr>
              <p:cNvGrpSpPr/>
              <p:nvPr/>
            </p:nvGrpSpPr>
            <p:grpSpPr>
              <a:xfrm>
                <a:off x="4773152" y="3420190"/>
                <a:ext cx="3334801" cy="2058692"/>
                <a:chOff x="2559726" y="2902363"/>
                <a:chExt cx="1676400" cy="205740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A9FF722-D8A0-7948-A753-BB1E770CE3C6}"/>
                    </a:ext>
                  </a:extLst>
                </p:cNvPr>
                <p:cNvCxnSpPr/>
                <p:nvPr/>
              </p:nvCxnSpPr>
              <p:spPr>
                <a:xfrm>
                  <a:off x="2559726" y="29023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19F3FCF-878A-504D-AD5F-E932A9084D44}"/>
                    </a:ext>
                  </a:extLst>
                </p:cNvPr>
                <p:cNvCxnSpPr/>
                <p:nvPr/>
              </p:nvCxnSpPr>
              <p:spPr>
                <a:xfrm>
                  <a:off x="3778926" y="29023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5E06F6E-FE16-CE43-8097-382817A59D4E}"/>
                    </a:ext>
                  </a:extLst>
                </p:cNvPr>
                <p:cNvCxnSpPr/>
                <p:nvPr/>
              </p:nvCxnSpPr>
              <p:spPr>
                <a:xfrm>
                  <a:off x="2559726" y="35881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CB408212-915F-774B-83A7-6BCD4F91B872}"/>
                    </a:ext>
                  </a:extLst>
                </p:cNvPr>
                <p:cNvCxnSpPr/>
                <p:nvPr/>
              </p:nvCxnSpPr>
              <p:spPr>
                <a:xfrm>
                  <a:off x="3778926" y="35881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2F4B62F-F7CD-F746-A95C-B88DD8154D25}"/>
                    </a:ext>
                  </a:extLst>
                </p:cNvPr>
                <p:cNvCxnSpPr/>
                <p:nvPr/>
              </p:nvCxnSpPr>
              <p:spPr>
                <a:xfrm>
                  <a:off x="2559726" y="49597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C54F567-74A8-C34C-AE48-546689D9788C}"/>
                    </a:ext>
                  </a:extLst>
                </p:cNvPr>
                <p:cNvCxnSpPr/>
                <p:nvPr/>
              </p:nvCxnSpPr>
              <p:spPr>
                <a:xfrm>
                  <a:off x="3778926" y="49597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BD34574-E64A-0447-8382-2A4E1395C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04080" y="4991897"/>
              <a:ext cx="802921" cy="180114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D0DFAB2-2147-F64F-AEF3-EA27C7660D24}"/>
              </a:ext>
            </a:extLst>
          </p:cNvPr>
          <p:cNvSpPr txBox="1"/>
          <p:nvPr/>
        </p:nvSpPr>
        <p:spPr>
          <a:xfrm>
            <a:off x="4527201" y="5143541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DDEEC4-F208-6C4C-926F-2B7F9117685D}"/>
              </a:ext>
            </a:extLst>
          </p:cNvPr>
          <p:cNvGrpSpPr/>
          <p:nvPr/>
        </p:nvGrpSpPr>
        <p:grpSpPr>
          <a:xfrm>
            <a:off x="8210231" y="4650636"/>
            <a:ext cx="177800" cy="1936347"/>
            <a:chOff x="8210231" y="4650636"/>
            <a:chExt cx="177800" cy="193634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2189F7-2037-7A47-B515-5E66E50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0231" y="5373360"/>
              <a:ext cx="177800" cy="3937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7A541D-C75D-2E44-9D62-7B9A7CF7FA6D}"/>
                </a:ext>
              </a:extLst>
            </p:cNvPr>
            <p:cNvGrpSpPr/>
            <p:nvPr/>
          </p:nvGrpSpPr>
          <p:grpSpPr>
            <a:xfrm rot="5400000">
              <a:off x="7322745" y="5618810"/>
              <a:ext cx="1936347" cy="0"/>
              <a:chOff x="8478702" y="6565330"/>
              <a:chExt cx="2129978" cy="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BB3A86A-4850-C14D-8345-583A0AC3C052}"/>
                  </a:ext>
                </a:extLst>
              </p:cNvPr>
              <p:cNvCxnSpPr/>
              <p:nvPr/>
            </p:nvCxnSpPr>
            <p:spPr>
              <a:xfrm>
                <a:off x="8478702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1CF6874-9533-DE4B-B5CF-5A67B3D63093}"/>
                  </a:ext>
                </a:extLst>
              </p:cNvPr>
              <p:cNvCxnSpPr/>
              <p:nvPr/>
            </p:nvCxnSpPr>
            <p:spPr>
              <a:xfrm>
                <a:off x="9870521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29531-7DAF-BD4B-8DC6-FFF0A88E3FF0}"/>
              </a:ext>
            </a:extLst>
          </p:cNvPr>
          <p:cNvGrpSpPr/>
          <p:nvPr/>
        </p:nvGrpSpPr>
        <p:grpSpPr>
          <a:xfrm>
            <a:off x="9424759" y="4585119"/>
            <a:ext cx="956357" cy="1948544"/>
            <a:chOff x="8840786" y="4612077"/>
            <a:chExt cx="956357" cy="194854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61B290B-3E8F-BF48-87A7-7C6398BF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76236" y="4644735"/>
              <a:ext cx="484826" cy="1834732"/>
            </a:xfrm>
            <a:prstGeom prst="rect">
              <a:avLst/>
            </a:prstGeom>
          </p:spPr>
        </p:pic>
        <p:sp>
          <p:nvSpPr>
            <p:cNvPr id="86" name="Double Bracket 85">
              <a:extLst>
                <a:ext uri="{FF2B5EF4-FFF2-40B4-BE49-F238E27FC236}">
                  <a16:creationId xmlns:a16="http://schemas.microsoft.com/office/drawing/2014/main" id="{140D27CC-D0E0-9C41-8E88-F37EB38A5A8E}"/>
                </a:ext>
              </a:extLst>
            </p:cNvPr>
            <p:cNvSpPr/>
            <p:nvPr/>
          </p:nvSpPr>
          <p:spPr>
            <a:xfrm>
              <a:off x="8840786" y="4612077"/>
              <a:ext cx="956357" cy="1948544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21E508B-3EEB-1E40-BD2E-746E993DCD2F}"/>
              </a:ext>
            </a:extLst>
          </p:cNvPr>
          <p:cNvSpPr txBox="1"/>
          <p:nvPr/>
        </p:nvSpPr>
        <p:spPr>
          <a:xfrm>
            <a:off x="8712869" y="5135928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7ACE59-10B3-AF47-819D-5F3B2A821A4B}"/>
              </a:ext>
            </a:extLst>
          </p:cNvPr>
          <p:cNvSpPr txBox="1"/>
          <p:nvPr/>
        </p:nvSpPr>
        <p:spPr>
          <a:xfrm>
            <a:off x="552450" y="4146741"/>
            <a:ext cx="16754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Prediction</a:t>
            </a:r>
          </a:p>
        </p:txBody>
      </p:sp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D99C79C1-B27B-B749-871C-4A132230A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4882"/>
              </p:ext>
            </p:extLst>
          </p:nvPr>
        </p:nvGraphicFramePr>
        <p:xfrm>
          <a:off x="6564801" y="-2248005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E5F6BD69-039B-CB47-8DF9-C56E7B2B8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04218"/>
              </p:ext>
            </p:extLst>
          </p:nvPr>
        </p:nvGraphicFramePr>
        <p:xfrm>
          <a:off x="-2567040" y="7793052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5" name="Group 94">
            <a:extLst>
              <a:ext uri="{FF2B5EF4-FFF2-40B4-BE49-F238E27FC236}">
                <a16:creationId xmlns:a16="http://schemas.microsoft.com/office/drawing/2014/main" id="{9C159BC4-18EA-1D43-97AE-EDD008F4A1B3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2480B3-BD4C-8249-AF90-86A2C2947510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C71040E-34B7-9E4A-9FBA-19615F5EB71A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039F898-3F9B-264A-A51D-156D475EE4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FB317E5-76BE-6C4D-B8E7-5F20114CF1B6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DBA396B-F1EB-A346-B007-A748D60E5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8F2589B-918D-444E-B311-16B8FA9B0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0E7F07A-08FB-AC48-AB54-7174F5B8905F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852CBBF-338A-EA43-AE24-0CE7F94481BA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EE36791-B115-5C4F-95EE-A0F42D8CC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6601950-E088-6244-8B87-BF6133B48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C445E8A-D1BE-B14D-A1E9-5C0AF303E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0B066B9-5076-404E-884E-EEA7F40F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B62A9ED-C843-B344-9694-F1886772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 animBg="1"/>
      <p:bldP spid="89" grpId="0" animBg="1"/>
      <p:bldP spid="83" grpId="0"/>
      <p:bldP spid="8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Notation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5D146-8E13-7A45-B4FF-01769D051F41}"/>
              </a:ext>
            </a:extLst>
          </p:cNvPr>
          <p:cNvGrpSpPr/>
          <p:nvPr/>
        </p:nvGrpSpPr>
        <p:grpSpPr>
          <a:xfrm>
            <a:off x="552450" y="2747290"/>
            <a:ext cx="5905811" cy="2243170"/>
            <a:chOff x="1189470" y="2575617"/>
            <a:chExt cx="5905811" cy="224317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8135E8D-EEE8-BF49-97F3-A6EC29D70A37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B023FFD-B28A-7447-9249-A28328F77952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A55B30-0054-814D-AEC8-059C434655BD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EED39A2-7BDF-024C-855A-95F74E70A07A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E585858-D435-F346-8254-51C01C735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F42DE68-B455-CE48-9919-D22FC4559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A6C1097-8057-DA41-9FB0-2494A66E68DB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CD577F4-228E-1D4C-B679-6ACBB833771B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091F238-CFE1-4A4A-B249-5127E167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2CBC66C-42D8-094F-8C6A-77C5A84F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6D95087D-3333-FE4C-8CCB-338F43BED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2B8056F-265E-3F43-9CFF-B2C9767AC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60984B6-B678-884D-BD65-AEA846B7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sp>
        <p:nvSpPr>
          <p:cNvPr id="120" name="Freeform 119">
            <a:extLst>
              <a:ext uri="{FF2B5EF4-FFF2-40B4-BE49-F238E27FC236}">
                <a16:creationId xmlns:a16="http://schemas.microsoft.com/office/drawing/2014/main" id="{048492D3-93C4-5D4A-900A-A07523AD184A}"/>
              </a:ext>
            </a:extLst>
          </p:cNvPr>
          <p:cNvSpPr/>
          <p:nvPr/>
        </p:nvSpPr>
        <p:spPr>
          <a:xfrm>
            <a:off x="5875749" y="2971943"/>
            <a:ext cx="3952232" cy="753341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16719-A33A-C845-9F12-71967149A588}"/>
              </a:ext>
            </a:extLst>
          </p:cNvPr>
          <p:cNvCxnSpPr/>
          <p:nvPr/>
        </p:nvCxnSpPr>
        <p:spPr>
          <a:xfrm>
            <a:off x="9245868" y="3780737"/>
            <a:ext cx="2313128" cy="0"/>
          </a:xfrm>
          <a:prstGeom prst="straightConnector1">
            <a:avLst/>
          </a:prstGeom>
          <a:ln w="73025">
            <a:solidFill>
              <a:schemeClr val="accent4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0DF2EA8-5915-C34E-905C-8C60DE9F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77" y="3984773"/>
            <a:ext cx="358075" cy="18446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135D38A-B4FC-0944-B401-E57C5E4E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79" y="3984773"/>
            <a:ext cx="640195" cy="184463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A1C2777-F68E-1040-9035-B2FA7949D218}"/>
              </a:ext>
            </a:extLst>
          </p:cNvPr>
          <p:cNvSpPr/>
          <p:nvPr/>
        </p:nvSpPr>
        <p:spPr>
          <a:xfrm>
            <a:off x="9807727" y="3694647"/>
            <a:ext cx="188761" cy="1887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92CA8-792E-AA4A-A7B7-B366F1455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538" y="2354897"/>
            <a:ext cx="120650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3DA-83D1-484D-81BD-CA3A18B37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488" y="3259206"/>
            <a:ext cx="190500" cy="368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562E72-D8DA-A843-BF00-F3A8769E7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916" y="3599397"/>
            <a:ext cx="203200" cy="190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B6C9105-1B57-344B-8090-22DD35330FDD}"/>
              </a:ext>
            </a:extLst>
          </p:cNvPr>
          <p:cNvSpPr txBox="1"/>
          <p:nvPr/>
        </p:nvSpPr>
        <p:spPr>
          <a:xfrm>
            <a:off x="2665876" y="4888236"/>
            <a:ext cx="2239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 </a:t>
            </a:r>
            <a:br>
              <a:rPr lang="en-US" sz="2800" dirty="0"/>
            </a:br>
            <a:r>
              <a:rPr lang="en-US" sz="2800" dirty="0"/>
              <a:t>Engineering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84460AB-6E09-8546-A6CA-3E6E4D11243E}"/>
              </a:ext>
            </a:extLst>
          </p:cNvPr>
          <p:cNvSpPr txBox="1"/>
          <p:nvPr/>
        </p:nvSpPr>
        <p:spPr>
          <a:xfrm>
            <a:off x="7055444" y="4888236"/>
            <a:ext cx="20265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Linear</a:t>
            </a:r>
          </a:p>
          <a:p>
            <a:pPr algn="ctr"/>
            <a:r>
              <a:rPr lang="en-US" sz="2800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57660134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Loss (Bonus Material)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B5D4B-76B3-884E-A370-CE08645B29EB}"/>
              </a:ext>
            </a:extLst>
          </p:cNvPr>
          <p:cNvSpPr txBox="1"/>
          <p:nvPr/>
        </p:nvSpPr>
        <p:spPr>
          <a:xfrm>
            <a:off x="2960914" y="5789321"/>
            <a:ext cx="35621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Taking the Gradient of the loss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92385-2A8B-C543-BD7F-B5BE351D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43" y="1646238"/>
            <a:ext cx="5257800" cy="154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BC0CE-6B45-B849-87BA-2BF84EA2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08" y="2229530"/>
            <a:ext cx="7366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1018A9-DAED-D145-ACBB-CCF2A5BCA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743" y="3571421"/>
            <a:ext cx="4356100" cy="825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C290A-8816-5E40-A547-3B601E732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743" y="4772704"/>
            <a:ext cx="5791200" cy="825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E765E6A-B377-DF4D-8687-2A30D431B5C3}"/>
              </a:ext>
            </a:extLst>
          </p:cNvPr>
          <p:cNvGrpSpPr/>
          <p:nvPr/>
        </p:nvGrpSpPr>
        <p:grpSpPr>
          <a:xfrm>
            <a:off x="6944178" y="2126229"/>
            <a:ext cx="3543300" cy="2425012"/>
            <a:chOff x="6944178" y="2126229"/>
            <a:chExt cx="3543300" cy="24250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024D3F-82CA-9B46-8C80-D08D63EFA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4178" y="2126229"/>
              <a:ext cx="3543300" cy="4826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56EC1C-E54A-B44A-8296-62B14E5B0519}"/>
                </a:ext>
              </a:extLst>
            </p:cNvPr>
            <p:cNvGrpSpPr/>
            <p:nvPr/>
          </p:nvGrpSpPr>
          <p:grpSpPr>
            <a:xfrm>
              <a:off x="7213879" y="2830292"/>
              <a:ext cx="3003898" cy="1720949"/>
              <a:chOff x="9188102" y="4787822"/>
              <a:chExt cx="4545150" cy="26039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D5651CF-C371-2742-9B0E-8FD58066DE8E}"/>
                  </a:ext>
                </a:extLst>
              </p:cNvPr>
              <p:cNvGrpSpPr/>
              <p:nvPr/>
            </p:nvGrpSpPr>
            <p:grpSpPr>
              <a:xfrm>
                <a:off x="11911207" y="4925544"/>
                <a:ext cx="1822045" cy="2466218"/>
                <a:chOff x="9357788" y="4313336"/>
                <a:chExt cx="1822045" cy="2466218"/>
              </a:xfrm>
            </p:grpSpPr>
            <p:sp>
              <p:nvSpPr>
                <p:cNvPr id="16" name="Double Bracket 15">
                  <a:extLst>
                    <a:ext uri="{FF2B5EF4-FFF2-40B4-BE49-F238E27FC236}">
                      <a16:creationId xmlns:a16="http://schemas.microsoft.com/office/drawing/2014/main" id="{6F39A341-8797-7B45-99DC-DDC40C3BEA19}"/>
                    </a:ext>
                  </a:extLst>
                </p:cNvPr>
                <p:cNvSpPr/>
                <p:nvPr/>
              </p:nvSpPr>
              <p:spPr>
                <a:xfrm>
                  <a:off x="9357788" y="4313336"/>
                  <a:ext cx="1822045" cy="2466218"/>
                </a:xfrm>
                <a:prstGeom prst="bracketPair">
                  <a:avLst/>
                </a:prstGeom>
                <a:ln w="57150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782C912-F878-724B-96B4-9D3421D5C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19600" y="4415365"/>
                  <a:ext cx="1282700" cy="21971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F9D512A-E661-0F47-9F0B-028BDD08C738}"/>
                  </a:ext>
                </a:extLst>
              </p:cNvPr>
              <p:cNvGrpSpPr/>
              <p:nvPr/>
            </p:nvGrpSpPr>
            <p:grpSpPr>
              <a:xfrm rot="16200000">
                <a:off x="9510188" y="4465736"/>
                <a:ext cx="1822045" cy="2466218"/>
                <a:chOff x="9357788" y="4313336"/>
                <a:chExt cx="1822045" cy="2466218"/>
              </a:xfrm>
            </p:grpSpPr>
            <p:sp>
              <p:nvSpPr>
                <p:cNvPr id="21" name="Double Bracket 20">
                  <a:extLst>
                    <a:ext uri="{FF2B5EF4-FFF2-40B4-BE49-F238E27FC236}">
                      <a16:creationId xmlns:a16="http://schemas.microsoft.com/office/drawing/2014/main" id="{DDD58332-CF4C-2C4C-9B3A-074EF1233F2F}"/>
                    </a:ext>
                  </a:extLst>
                </p:cNvPr>
                <p:cNvSpPr/>
                <p:nvPr/>
              </p:nvSpPr>
              <p:spPr>
                <a:xfrm>
                  <a:off x="9357788" y="4313336"/>
                  <a:ext cx="1822045" cy="2466218"/>
                </a:xfrm>
                <a:prstGeom prst="bracketPair">
                  <a:avLst/>
                </a:prstGeom>
                <a:ln w="57150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9174980-0682-E948-A1F8-EA0C5DFC4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19600" y="4415365"/>
                  <a:ext cx="1282700" cy="21971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69988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6427D-2C3F-B548-BC54-0CE426591676}"/>
              </a:ext>
            </a:extLst>
          </p:cNvPr>
          <p:cNvGrpSpPr/>
          <p:nvPr/>
        </p:nvGrpSpPr>
        <p:grpSpPr>
          <a:xfrm>
            <a:off x="6738257" y="5138057"/>
            <a:ext cx="3668486" cy="1491343"/>
            <a:chOff x="6738257" y="5138057"/>
            <a:chExt cx="3668486" cy="149134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6DBDB8-131D-A04E-B5E6-3EBBAFEBA16B}"/>
                </a:ext>
              </a:extLst>
            </p:cNvPr>
            <p:cNvSpPr/>
            <p:nvPr/>
          </p:nvSpPr>
          <p:spPr>
            <a:xfrm>
              <a:off x="6738257" y="5138057"/>
              <a:ext cx="3668486" cy="149134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A7B9BF-61E1-5F47-B1E4-DBA27CAE860A}"/>
                </a:ext>
              </a:extLst>
            </p:cNvPr>
            <p:cNvSpPr txBox="1"/>
            <p:nvPr/>
          </p:nvSpPr>
          <p:spPr>
            <a:xfrm>
              <a:off x="7473454" y="6162910"/>
              <a:ext cx="228299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“Normal Equation”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Optimizing the Loss (Bonus Material)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B5D4B-76B3-884E-A370-CE08645B29EB}"/>
              </a:ext>
            </a:extLst>
          </p:cNvPr>
          <p:cNvSpPr txBox="1"/>
          <p:nvPr/>
        </p:nvSpPr>
        <p:spPr>
          <a:xfrm>
            <a:off x="359229" y="3099479"/>
            <a:ext cx="35621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Taking the Gradient of the 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BC0CE-6B45-B849-87BA-2BF84EA2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08" y="2229530"/>
            <a:ext cx="7366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C290A-8816-5E40-A547-3B601E73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743" y="2019980"/>
            <a:ext cx="5791200" cy="82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ADBCF1-3840-B849-9128-C5C6283B9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0" y="3835400"/>
            <a:ext cx="12573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3D2F7-1B5B-7B40-9B59-AAD3A9EBC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778" y="3604078"/>
            <a:ext cx="3797300" cy="825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1F759C-A0FB-AB4C-8F4B-4602B0A62469}"/>
              </a:ext>
            </a:extLst>
          </p:cNvPr>
          <p:cNvSpPr txBox="1"/>
          <p:nvPr/>
        </p:nvSpPr>
        <p:spPr>
          <a:xfrm>
            <a:off x="359229" y="4552720"/>
            <a:ext cx="55867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Setting the gradient equal to 0 and solving for </a:t>
            </a:r>
            <a:r>
              <a:rPr lang="en-US" dirty="0" err="1"/>
              <a:t>θ</a:t>
            </a:r>
            <a:r>
              <a:rPr lang="en-US" dirty="0"/>
              <a:t>: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A294AC-F31F-5B48-B780-52D9BCCAD314}"/>
              </a:ext>
            </a:extLst>
          </p:cNvPr>
          <p:cNvGrpSpPr/>
          <p:nvPr/>
        </p:nvGrpSpPr>
        <p:grpSpPr>
          <a:xfrm>
            <a:off x="3888570" y="2683038"/>
            <a:ext cx="854721" cy="921040"/>
            <a:chOff x="3888570" y="2683038"/>
            <a:chExt cx="854721" cy="92104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AD04A0-BDB8-FD43-B4AA-4A3275E0067A}"/>
                </a:ext>
              </a:extLst>
            </p:cNvPr>
            <p:cNvCxnSpPr/>
            <p:nvPr/>
          </p:nvCxnSpPr>
          <p:spPr>
            <a:xfrm flipH="1">
              <a:off x="4245429" y="2683038"/>
              <a:ext cx="380999" cy="921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1C44CE-ED91-6942-9058-335DDDBDBFC1}"/>
                </a:ext>
              </a:extLst>
            </p:cNvPr>
            <p:cNvSpPr txBox="1"/>
            <p:nvPr/>
          </p:nvSpPr>
          <p:spPr>
            <a:xfrm>
              <a:off x="3888570" y="2801814"/>
              <a:ext cx="8547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Rule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5617CE-8A57-DB46-AC12-03808E3B17D1}"/>
              </a:ext>
            </a:extLst>
          </p:cNvPr>
          <p:cNvGrpSpPr/>
          <p:nvPr/>
        </p:nvGrpSpPr>
        <p:grpSpPr>
          <a:xfrm>
            <a:off x="5445939" y="2683038"/>
            <a:ext cx="854721" cy="943063"/>
            <a:chOff x="5445939" y="2683038"/>
            <a:chExt cx="854721" cy="94306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3E0791-0578-1946-8AE2-814DF2DE3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811" y="2683038"/>
              <a:ext cx="390268" cy="943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3C6E7A-BE5F-2E4C-8D70-B200293FCFAA}"/>
                </a:ext>
              </a:extLst>
            </p:cNvPr>
            <p:cNvSpPr txBox="1"/>
            <p:nvPr/>
          </p:nvSpPr>
          <p:spPr>
            <a:xfrm>
              <a:off x="5445939" y="2790250"/>
              <a:ext cx="8547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Rule 2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D6287-51FF-9143-BC27-6BE24D567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" y="5337410"/>
            <a:ext cx="4114800" cy="825500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F52E78B6-C276-FB45-96F0-45722D89152A}"/>
              </a:ext>
            </a:extLst>
          </p:cNvPr>
          <p:cNvSpPr/>
          <p:nvPr/>
        </p:nvSpPr>
        <p:spPr>
          <a:xfrm>
            <a:off x="5753811" y="5668098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8EB34F-77C4-F84E-A446-7B419F7EB49F}"/>
              </a:ext>
            </a:extLst>
          </p:cNvPr>
          <p:cNvGrpSpPr/>
          <p:nvPr/>
        </p:nvGrpSpPr>
        <p:grpSpPr>
          <a:xfrm>
            <a:off x="7109082" y="2845480"/>
            <a:ext cx="4884057" cy="1783039"/>
            <a:chOff x="7307943" y="2995790"/>
            <a:chExt cx="4884057" cy="17830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D3EDB0-EF84-384B-B9EA-88A963897B42}"/>
                </a:ext>
              </a:extLst>
            </p:cNvPr>
            <p:cNvGrpSpPr/>
            <p:nvPr/>
          </p:nvGrpSpPr>
          <p:grpSpPr>
            <a:xfrm>
              <a:off x="7307943" y="2995790"/>
              <a:ext cx="4884057" cy="1783039"/>
              <a:chOff x="7307943" y="2995790"/>
              <a:chExt cx="4884057" cy="17830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CFEF18-9F48-3843-99ED-ADF778AB6D9D}"/>
                  </a:ext>
                </a:extLst>
              </p:cNvPr>
              <p:cNvSpPr/>
              <p:nvPr/>
            </p:nvSpPr>
            <p:spPr>
              <a:xfrm>
                <a:off x="7413172" y="3298371"/>
                <a:ext cx="4778828" cy="148045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658526D-0A77-754F-A0E8-2B4064BF4AF9}"/>
                  </a:ext>
                </a:extLst>
              </p:cNvPr>
              <p:cNvGrpSpPr/>
              <p:nvPr/>
            </p:nvGrpSpPr>
            <p:grpSpPr>
              <a:xfrm>
                <a:off x="7906658" y="3574691"/>
                <a:ext cx="4118429" cy="1069250"/>
                <a:chOff x="7636780" y="3463146"/>
                <a:chExt cx="4724400" cy="1226575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C8B9303-D95D-1B4B-9CCE-0DAA456EA6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0516" y="3463146"/>
                  <a:ext cx="2781300" cy="5207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96A38D2D-E64B-9042-A6E7-BA907AED91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36780" y="4118221"/>
                  <a:ext cx="4724400" cy="571500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3036E-9C4A-264F-A5D1-4C5626C4805E}"/>
                  </a:ext>
                </a:extLst>
              </p:cNvPr>
              <p:cNvSpPr txBox="1"/>
              <p:nvPr/>
            </p:nvSpPr>
            <p:spPr>
              <a:xfrm>
                <a:off x="7307943" y="2995790"/>
                <a:ext cx="3459601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Useful Matrix Derivative Rules: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3FC0D5-CDB1-5744-96AA-C20BD88100CC}"/>
                </a:ext>
              </a:extLst>
            </p:cNvPr>
            <p:cNvSpPr/>
            <p:nvPr/>
          </p:nvSpPr>
          <p:spPr>
            <a:xfrm>
              <a:off x="7465675" y="4238171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(2)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217903-4568-0C4C-B06E-CA4B21F53D76}"/>
                </a:ext>
              </a:extLst>
            </p:cNvPr>
            <p:cNvSpPr/>
            <p:nvPr/>
          </p:nvSpPr>
          <p:spPr>
            <a:xfrm>
              <a:off x="7461960" y="359679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(1)</a:t>
              </a:r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1B975E6-5B33-1E4F-B141-856A8975DB2B}"/>
              </a:ext>
            </a:extLst>
          </p:cNvPr>
          <p:cNvSpPr txBox="1"/>
          <p:nvPr/>
        </p:nvSpPr>
        <p:spPr>
          <a:xfrm>
            <a:off x="428173" y="1179309"/>
            <a:ext cx="45496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Deriving 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D1F2255-197B-A44A-AF6C-A67FC4310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3952" y="5409141"/>
            <a:ext cx="3302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953705-C02E-4443-A030-F160D4A3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02" y="479616"/>
            <a:ext cx="4039411" cy="71466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157DC-9EFE-D74A-86E7-39538537FAAF}"/>
              </a:ext>
            </a:extLst>
          </p:cNvPr>
          <p:cNvGrpSpPr/>
          <p:nvPr/>
        </p:nvGrpSpPr>
        <p:grpSpPr>
          <a:xfrm>
            <a:off x="1312246" y="1551613"/>
            <a:ext cx="9554439" cy="2586841"/>
            <a:chOff x="2476667" y="2264559"/>
            <a:chExt cx="7013016" cy="189875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28CD00-F989-754E-B702-B66DA16C432C}"/>
                </a:ext>
              </a:extLst>
            </p:cNvPr>
            <p:cNvSpPr/>
            <p:nvPr/>
          </p:nvSpPr>
          <p:spPr>
            <a:xfrm>
              <a:off x="5669157" y="2791715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6D84C4-19DB-6A44-8B96-3D56887CB758}"/>
                </a:ext>
              </a:extLst>
            </p:cNvPr>
            <p:cNvSpPr txBox="1"/>
            <p:nvPr/>
          </p:nvSpPr>
          <p:spPr>
            <a:xfrm>
              <a:off x="5821557" y="226455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FE169A1-B03D-304A-A0DC-6787F60E16E6}"/>
                </a:ext>
              </a:extLst>
            </p:cNvPr>
            <p:cNvSpPr/>
            <p:nvPr/>
          </p:nvSpPr>
          <p:spPr>
            <a:xfrm>
              <a:off x="3174203" y="2944116"/>
              <a:ext cx="132754" cy="76200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5" name="Double Bracket 44">
              <a:extLst>
                <a:ext uri="{FF2B5EF4-FFF2-40B4-BE49-F238E27FC236}">
                  <a16:creationId xmlns:a16="http://schemas.microsoft.com/office/drawing/2014/main" id="{BA891BEB-C656-C243-9939-442870FD5EC4}"/>
                </a:ext>
              </a:extLst>
            </p:cNvPr>
            <p:cNvSpPr/>
            <p:nvPr/>
          </p:nvSpPr>
          <p:spPr>
            <a:xfrm>
              <a:off x="4068957" y="2563116"/>
              <a:ext cx="259080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AFE969-F4F1-8144-9534-1058940A29A1}"/>
                </a:ext>
              </a:extLst>
            </p:cNvPr>
            <p:cNvSpPr txBox="1"/>
            <p:nvPr/>
          </p:nvSpPr>
          <p:spPr>
            <a:xfrm>
              <a:off x="6659757" y="2410716"/>
              <a:ext cx="47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-1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43330885-1166-424B-B0D9-3FFE5F6C4107}"/>
                </a:ext>
              </a:extLst>
            </p:cNvPr>
            <p:cNvSpPr/>
            <p:nvPr/>
          </p:nvSpPr>
          <p:spPr>
            <a:xfrm>
              <a:off x="7108893" y="2563116"/>
              <a:ext cx="238079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C753F3-AF53-7C4B-9BEF-FA341402B356}"/>
                </a:ext>
              </a:extLst>
            </p:cNvPr>
            <p:cNvSpPr txBox="1"/>
            <p:nvPr/>
          </p:nvSpPr>
          <p:spPr>
            <a:xfrm>
              <a:off x="3459357" y="2867916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D4B3CC-4172-F84F-ACE8-EA053DA58382}"/>
                </a:ext>
              </a:extLst>
            </p:cNvPr>
            <p:cNvSpPr txBox="1"/>
            <p:nvPr/>
          </p:nvSpPr>
          <p:spPr>
            <a:xfrm>
              <a:off x="3243429" y="296024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61D3906-375A-E041-B755-DE4D664241CA}"/>
                </a:ext>
              </a:extLst>
            </p:cNvPr>
            <p:cNvSpPr/>
            <p:nvPr/>
          </p:nvSpPr>
          <p:spPr>
            <a:xfrm rot="16200000">
              <a:off x="4449958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993367-E98A-9E45-9C11-8C13741E6D68}"/>
                </a:ext>
              </a:extLst>
            </p:cNvPr>
            <p:cNvSpPr txBox="1"/>
            <p:nvPr/>
          </p:nvSpPr>
          <p:spPr>
            <a:xfrm>
              <a:off x="4602357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D90876-2D3B-1245-BB89-393C527EF25D}"/>
                </a:ext>
              </a:extLst>
            </p:cNvPr>
            <p:cNvSpPr/>
            <p:nvPr/>
          </p:nvSpPr>
          <p:spPr>
            <a:xfrm rot="16200000">
              <a:off x="7670003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AC772A-4891-CC40-845F-A65B71A83481}"/>
                </a:ext>
              </a:extLst>
            </p:cNvPr>
            <p:cNvSpPr txBox="1"/>
            <p:nvPr/>
          </p:nvSpPr>
          <p:spPr>
            <a:xfrm>
              <a:off x="7886638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FE97D9-BDF5-344B-B3A8-F1F9A194BF6E}"/>
                </a:ext>
              </a:extLst>
            </p:cNvPr>
            <p:cNvSpPr/>
            <p:nvPr/>
          </p:nvSpPr>
          <p:spPr>
            <a:xfrm>
              <a:off x="8813003" y="2791715"/>
              <a:ext cx="132754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E08799-6FE7-CD4B-821A-CE5E825D0117}"/>
                </a:ext>
              </a:extLst>
            </p:cNvPr>
            <p:cNvSpPr txBox="1"/>
            <p:nvPr/>
          </p:nvSpPr>
          <p:spPr>
            <a:xfrm>
              <a:off x="8681299" y="2330051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AF74F-7285-8F4E-8F09-F008BC8FF4F1}"/>
                </a:ext>
              </a:extLst>
            </p:cNvPr>
            <p:cNvSpPr txBox="1"/>
            <p:nvPr/>
          </p:nvSpPr>
          <p:spPr>
            <a:xfrm>
              <a:off x="7092251" y="2878095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1C63A08-3620-F74C-B38F-2E878304A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8230" y="3047877"/>
              <a:ext cx="342900" cy="3175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D2032E6-8C0E-1E47-958D-E12110444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6667" y="2762767"/>
              <a:ext cx="384175" cy="7909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6E64C6F-76B5-6046-81D7-2602F1B6C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492" y="2462883"/>
            <a:ext cx="779650" cy="559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D89A9-9B5F-7F49-84CC-6B6EF2AA4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144" y="2769990"/>
            <a:ext cx="399889" cy="43987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FBDF5CD-3BB5-134F-A08A-75DF6FC0D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41" y="2486164"/>
            <a:ext cx="779650" cy="559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9F144C-4EAE-434C-90A7-ABB7FE95D503}"/>
              </a:ext>
            </a:extLst>
          </p:cNvPr>
          <p:cNvSpPr txBox="1"/>
          <p:nvPr/>
        </p:nvSpPr>
        <p:spPr>
          <a:xfrm>
            <a:off x="627620" y="4349025"/>
            <a:ext cx="998542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Note:</a:t>
            </a:r>
            <a:r>
              <a:rPr lang="en-US" sz="2800" dirty="0"/>
              <a:t> For inverse to exist 𝚽 needs to be full column rank.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502DB1-36AA-B544-9C5D-E8EA4326C871}"/>
              </a:ext>
            </a:extLst>
          </p:cNvPr>
          <p:cNvSpPr txBox="1"/>
          <p:nvPr/>
        </p:nvSpPr>
        <p:spPr>
          <a:xfrm>
            <a:off x="1536512" y="4849436"/>
            <a:ext cx="437491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cannot have co-linear features</a:t>
            </a:r>
            <a:endParaRPr 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D78A5-D43D-0641-9A59-1B1C3513FAA2}"/>
              </a:ext>
            </a:extLst>
          </p:cNvPr>
          <p:cNvSpPr txBox="1"/>
          <p:nvPr/>
        </p:nvSpPr>
        <p:spPr>
          <a:xfrm>
            <a:off x="912903" y="5233936"/>
            <a:ext cx="76450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This can be addressed by adding regularization …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39B9F7-C5F6-7341-BECA-1AC8C2EE3A90}"/>
              </a:ext>
            </a:extLst>
          </p:cNvPr>
          <p:cNvSpPr txBox="1"/>
          <p:nvPr/>
        </p:nvSpPr>
        <p:spPr>
          <a:xfrm>
            <a:off x="1510538" y="5783139"/>
            <a:ext cx="935614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ym typeface="Wingdings" pitchFamily="2" charset="2"/>
              </a:rPr>
              <a:t>In practice we will use regression software </a:t>
            </a:r>
            <a:br>
              <a:rPr lang="en-US" sz="2400" b="1" dirty="0">
                <a:sym typeface="Wingdings" pitchFamily="2" charset="2"/>
              </a:rPr>
            </a:br>
            <a:r>
              <a:rPr lang="en-US" sz="2400" b="1" dirty="0">
                <a:sym typeface="Wingdings" pitchFamily="2" charset="2"/>
              </a:rPr>
              <a:t>(e.g., </a:t>
            </a:r>
            <a:r>
              <a:rPr lang="en-US" sz="2400" b="1" dirty="0" err="1">
                <a:sym typeface="Wingdings" pitchFamily="2" charset="2"/>
              </a:rPr>
              <a:t>scikit</a:t>
            </a:r>
            <a:r>
              <a:rPr lang="en-US" sz="2400" b="1" dirty="0">
                <a:sym typeface="Wingdings" pitchFamily="2" charset="2"/>
              </a:rPr>
              <a:t>-learn) to estimate </a:t>
            </a:r>
            <a:r>
              <a:rPr lang="en-US" sz="2400" b="1" dirty="0" err="1">
                <a:sym typeface="Wingdings" pitchFamily="2" charset="2"/>
              </a:rPr>
              <a:t>θ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372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3" grpId="0"/>
      <p:bldP spid="64" grpId="0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135C24-74BC-064D-84A4-B49CCA0E5EB5}"/>
              </a:ext>
            </a:extLst>
          </p:cNvPr>
          <p:cNvSpPr txBox="1"/>
          <p:nvPr/>
        </p:nvSpPr>
        <p:spPr>
          <a:xfrm>
            <a:off x="2090372" y="724929"/>
            <a:ext cx="2153154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Training</a:t>
            </a:r>
          </a:p>
          <a:p>
            <a:pPr algn="ctr"/>
            <a:r>
              <a:rPr lang="en-US" sz="3200" dirty="0"/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490F4-4EA7-DA45-BA27-20342DE33F7A}"/>
              </a:ext>
            </a:extLst>
          </p:cNvPr>
          <p:cNvSpPr txBox="1"/>
          <p:nvPr/>
        </p:nvSpPr>
        <p:spPr>
          <a:xfrm>
            <a:off x="8256039" y="724929"/>
            <a:ext cx="218681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Idealized</a:t>
            </a:r>
          </a:p>
          <a:p>
            <a:pPr algn="ctr"/>
            <a:r>
              <a:rPr lang="en-US" sz="3200" dirty="0"/>
              <a:t>Objective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B0B06-D229-A341-AFDC-A959014B10B4}"/>
              </a:ext>
            </a:extLst>
          </p:cNvPr>
          <p:cNvSpPr txBox="1"/>
          <p:nvPr/>
        </p:nvSpPr>
        <p:spPr>
          <a:xfrm>
            <a:off x="702210" y="3797644"/>
            <a:ext cx="5088252" cy="18158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Minimize error on training data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sample of data from the world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estimate of the expected error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We can compute this directly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814D9-80F8-2149-92A4-58A9E6BD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52" y="2241095"/>
            <a:ext cx="47752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28F619-FD8B-C44B-B72A-C9E77E5D5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055" y="2431595"/>
            <a:ext cx="4165600" cy="7366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FCD190-FF76-5245-8317-6EC683AC9FFE}"/>
              </a:ext>
            </a:extLst>
          </p:cNvPr>
          <p:cNvCxnSpPr/>
          <p:nvPr/>
        </p:nvCxnSpPr>
        <p:spPr>
          <a:xfrm>
            <a:off x="6450227" y="1263538"/>
            <a:ext cx="0" cy="46677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3E63CD-4DE6-DF47-9FFD-76ADB33F62E0}"/>
              </a:ext>
            </a:extLst>
          </p:cNvPr>
          <p:cNvSpPr txBox="1"/>
          <p:nvPr/>
        </p:nvSpPr>
        <p:spPr>
          <a:xfrm>
            <a:off x="6983562" y="3597390"/>
            <a:ext cx="4714752" cy="304698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Minimize our expected </a:t>
            </a:r>
            <a:br>
              <a:rPr lang="en-US" sz="2400" dirty="0"/>
            </a:br>
            <a:r>
              <a:rPr lang="en-US" sz="2400" dirty="0"/>
              <a:t>prediction error over all </a:t>
            </a:r>
            <a:br>
              <a:rPr lang="en-US" sz="2400" dirty="0"/>
            </a:br>
            <a:r>
              <a:rPr lang="en-US" sz="2400" dirty="0"/>
              <a:t>possible test points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Ideal Goal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/>
              <a:t>Can’t be computed … </a:t>
            </a:r>
            <a:r>
              <a:rPr lang="en-US" sz="2400" dirty="0">
                <a:sym typeface="Wingdings" pitchFamily="2" charset="2"/>
              </a:rPr>
              <a:t>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But we can analyze it!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0787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5103"/>
            <a:ext cx="10801350" cy="1325563"/>
          </a:xfrm>
        </p:spPr>
        <p:txBody>
          <a:bodyPr/>
          <a:lstStyle/>
          <a:p>
            <a:r>
              <a:rPr lang="en-US" dirty="0"/>
              <a:t>Geometric Derivation (Bonus Material)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0666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293026" y="2597563"/>
            <a:ext cx="2946532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04556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910499" y="2554123"/>
            <a:ext cx="304800" cy="274320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613892" y="4128857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7130" y="5629017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8446554" y="2543793"/>
            <a:ext cx="990600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018" y="3694623"/>
            <a:ext cx="812800" cy="317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39075" y="2534017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145018" y="2534017"/>
            <a:ext cx="304800" cy="2752976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8855799" y="5190464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78419" y="5591793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31" name="Group 30"/>
          <p:cNvGrpSpPr/>
          <p:nvPr/>
        </p:nvGrpSpPr>
        <p:grpSpPr>
          <a:xfrm rot="16200000">
            <a:off x="2649370" y="2982330"/>
            <a:ext cx="2296659" cy="1930226"/>
            <a:chOff x="2559726" y="2902363"/>
            <a:chExt cx="1676400" cy="2057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597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7789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597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7789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597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789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557467" y="2011746"/>
            <a:ext cx="247215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Columns space of 𝚽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873970" y="6123314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model </a:t>
            </a:r>
            <a:r>
              <a:rPr lang="en-US" dirty="0">
                <a:sym typeface="Wingdings"/>
              </a:rPr>
              <a:t> Y is a linear combination of columns 𝚽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2B09D1-E694-BD4B-AD19-24D802C6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7" y="3786022"/>
            <a:ext cx="829081" cy="3441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001343-D43B-734F-AA92-902FA04E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3767595"/>
            <a:ext cx="1257300" cy="38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B54302-1D30-9E4A-AE2F-241E49977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569" y="3707323"/>
            <a:ext cx="8382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258462E-1FAE-BE49-886D-A96A3F80E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354" y="2791763"/>
            <a:ext cx="381000" cy="2400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0CCA86-48B1-2F48-977C-F149BFE0A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837" y="3729495"/>
            <a:ext cx="2682091" cy="38468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1615C2-4CA8-E64B-B18A-C161988B09B3}"/>
              </a:ext>
            </a:extLst>
          </p:cNvPr>
          <p:cNvCxnSpPr/>
          <p:nvPr/>
        </p:nvCxnSpPr>
        <p:spPr>
          <a:xfrm>
            <a:off x="6578932" y="631380"/>
            <a:ext cx="4539632" cy="299406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741C9A-F414-4447-8504-0EBAFD3B046C}"/>
              </a:ext>
            </a:extLst>
          </p:cNvPr>
          <p:cNvSpPr txBox="1"/>
          <p:nvPr/>
        </p:nvSpPr>
        <p:spPr>
          <a:xfrm>
            <a:off x="6943550" y="1072111"/>
            <a:ext cx="399660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 have decided to make this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derivation not bonus material and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therefore you should know it!</a:t>
            </a:r>
          </a:p>
        </p:txBody>
      </p:sp>
    </p:spTree>
    <p:extLst>
      <p:ext uri="{BB962C8B-B14F-4D97-AF65-F5344CB8AC3E}">
        <p14:creationId xmlns:p14="http://schemas.microsoft.com/office/powerpoint/2010/main" val="412786715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984113"/>
            <a:ext cx="10801350" cy="1325563"/>
          </a:xfrm>
        </p:spPr>
        <p:txBody>
          <a:bodyPr/>
          <a:lstStyle/>
          <a:p>
            <a:r>
              <a:rPr lang="en-US" dirty="0"/>
              <a:t>Geometric Derivation (Bonus Material)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58550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2" name="Rectangle 41"/>
          <p:cNvSpPr/>
          <p:nvPr/>
        </p:nvSpPr>
        <p:spPr>
          <a:xfrm rot="16200000">
            <a:off x="8736257" y="5543108"/>
            <a:ext cx="1474816" cy="9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753485" y="5348274"/>
            <a:ext cx="313150" cy="444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uble Bracket 54">
            <a:extLst>
              <a:ext uri="{FF2B5EF4-FFF2-40B4-BE49-F238E27FC236}">
                <a16:creationId xmlns:a16="http://schemas.microsoft.com/office/drawing/2014/main" id="{FF001E43-876D-5E4D-AF5E-71671F46217F}"/>
              </a:ext>
            </a:extLst>
          </p:cNvPr>
          <p:cNvSpPr/>
          <p:nvPr/>
        </p:nvSpPr>
        <p:spPr>
          <a:xfrm>
            <a:off x="2293026" y="744248"/>
            <a:ext cx="2946532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6011E-4E72-0E47-B21B-967EA61CD7FA}"/>
              </a:ext>
            </a:extLst>
          </p:cNvPr>
          <p:cNvSpPr txBox="1"/>
          <p:nvPr/>
        </p:nvSpPr>
        <p:spPr>
          <a:xfrm>
            <a:off x="1604556" y="700808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C351E297-274B-074E-9EB9-B1F9D190ACE7}"/>
              </a:ext>
            </a:extLst>
          </p:cNvPr>
          <p:cNvSpPr/>
          <p:nvPr/>
        </p:nvSpPr>
        <p:spPr>
          <a:xfrm>
            <a:off x="1910499" y="700808"/>
            <a:ext cx="304800" cy="274320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35BD5116-B380-8A4D-B994-D4898AA24D2F}"/>
              </a:ext>
            </a:extLst>
          </p:cNvPr>
          <p:cNvSpPr/>
          <p:nvPr/>
        </p:nvSpPr>
        <p:spPr>
          <a:xfrm rot="16200000">
            <a:off x="3613892" y="2275542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FC023-2A33-5240-B1F0-716BA5EBCE2E}"/>
              </a:ext>
            </a:extLst>
          </p:cNvPr>
          <p:cNvSpPr txBox="1"/>
          <p:nvPr/>
        </p:nvSpPr>
        <p:spPr>
          <a:xfrm>
            <a:off x="2267130" y="3775702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60" name="Double Bracket 59">
            <a:extLst>
              <a:ext uri="{FF2B5EF4-FFF2-40B4-BE49-F238E27FC236}">
                <a16:creationId xmlns:a16="http://schemas.microsoft.com/office/drawing/2014/main" id="{DC6C0571-8F7C-584C-AF35-74D089527728}"/>
              </a:ext>
            </a:extLst>
          </p:cNvPr>
          <p:cNvSpPr/>
          <p:nvPr/>
        </p:nvSpPr>
        <p:spPr>
          <a:xfrm>
            <a:off x="8446554" y="690478"/>
            <a:ext cx="990600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latex-image-1.pdf">
            <a:extLst>
              <a:ext uri="{FF2B5EF4-FFF2-40B4-BE49-F238E27FC236}">
                <a16:creationId xmlns:a16="http://schemas.microsoft.com/office/drawing/2014/main" id="{C8849576-D1C4-7346-84F3-07EBDD0D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018" y="1841308"/>
            <a:ext cx="812800" cy="3175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CF1EE63-F2A0-0E4E-A097-DF949717E02B}"/>
              </a:ext>
            </a:extLst>
          </p:cNvPr>
          <p:cNvSpPr txBox="1"/>
          <p:nvPr/>
        </p:nvSpPr>
        <p:spPr>
          <a:xfrm>
            <a:off x="7839075" y="680702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63" name="Left Brace 62">
            <a:extLst>
              <a:ext uri="{FF2B5EF4-FFF2-40B4-BE49-F238E27FC236}">
                <a16:creationId xmlns:a16="http://schemas.microsoft.com/office/drawing/2014/main" id="{B6C5C493-22EF-D345-B3B2-43271EE49DB1}"/>
              </a:ext>
            </a:extLst>
          </p:cNvPr>
          <p:cNvSpPr/>
          <p:nvPr/>
        </p:nvSpPr>
        <p:spPr>
          <a:xfrm>
            <a:off x="8145018" y="680702"/>
            <a:ext cx="304800" cy="2752976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0A692824-7CF3-1642-A583-DE8A82C6A536}"/>
              </a:ext>
            </a:extLst>
          </p:cNvPr>
          <p:cNvSpPr/>
          <p:nvPr/>
        </p:nvSpPr>
        <p:spPr>
          <a:xfrm rot="16200000">
            <a:off x="8855799" y="3337149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0FF6A6-E3C7-C141-8163-5DCDA8317293}"/>
              </a:ext>
            </a:extLst>
          </p:cNvPr>
          <p:cNvSpPr txBox="1"/>
          <p:nvPr/>
        </p:nvSpPr>
        <p:spPr>
          <a:xfrm>
            <a:off x="8678419" y="3738478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4DAB9D3-C5E7-5046-8918-21F55741E963}"/>
              </a:ext>
            </a:extLst>
          </p:cNvPr>
          <p:cNvGrpSpPr/>
          <p:nvPr/>
        </p:nvGrpSpPr>
        <p:grpSpPr>
          <a:xfrm rot="16200000">
            <a:off x="2649370" y="1129015"/>
            <a:ext cx="2296659" cy="1930226"/>
            <a:chOff x="2559726" y="2902363"/>
            <a:chExt cx="1676400" cy="205740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785C23-8F92-E144-8424-7EFD2A424CE1}"/>
                </a:ext>
              </a:extLst>
            </p:cNvPr>
            <p:cNvCxnSpPr/>
            <p:nvPr/>
          </p:nvCxnSpPr>
          <p:spPr>
            <a:xfrm>
              <a:off x="25597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D5F62B5-B994-CB4E-90B1-DDFCE369AD89}"/>
                </a:ext>
              </a:extLst>
            </p:cNvPr>
            <p:cNvCxnSpPr/>
            <p:nvPr/>
          </p:nvCxnSpPr>
          <p:spPr>
            <a:xfrm>
              <a:off x="37789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CE33004-95AB-9D46-98F8-FE89B3153D01}"/>
                </a:ext>
              </a:extLst>
            </p:cNvPr>
            <p:cNvCxnSpPr/>
            <p:nvPr/>
          </p:nvCxnSpPr>
          <p:spPr>
            <a:xfrm>
              <a:off x="25597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BE9670-4FFA-A949-BDD6-AA0DDE321ADF}"/>
                </a:ext>
              </a:extLst>
            </p:cNvPr>
            <p:cNvCxnSpPr/>
            <p:nvPr/>
          </p:nvCxnSpPr>
          <p:spPr>
            <a:xfrm>
              <a:off x="37789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9633FD-243A-0D4E-996F-98A8EB1D6A95}"/>
                </a:ext>
              </a:extLst>
            </p:cNvPr>
            <p:cNvCxnSpPr/>
            <p:nvPr/>
          </p:nvCxnSpPr>
          <p:spPr>
            <a:xfrm>
              <a:off x="25597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238C480-B0AF-3E40-937F-26CF461CD2B9}"/>
                </a:ext>
              </a:extLst>
            </p:cNvPr>
            <p:cNvCxnSpPr/>
            <p:nvPr/>
          </p:nvCxnSpPr>
          <p:spPr>
            <a:xfrm>
              <a:off x="37789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2AE297D-F815-954B-93A9-C38DF28AF618}"/>
              </a:ext>
            </a:extLst>
          </p:cNvPr>
          <p:cNvSpPr txBox="1"/>
          <p:nvPr/>
        </p:nvSpPr>
        <p:spPr>
          <a:xfrm>
            <a:off x="2557467" y="158431"/>
            <a:ext cx="247215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Columns space of 𝚽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7BF62CA6-7B0D-6A45-8FA9-AE8478EADFA7}"/>
              </a:ext>
            </a:extLst>
          </p:cNvPr>
          <p:cNvSpPr txBox="1">
            <a:spLocks/>
          </p:cNvSpPr>
          <p:nvPr/>
        </p:nvSpPr>
        <p:spPr>
          <a:xfrm>
            <a:off x="873970" y="4269999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model </a:t>
            </a:r>
            <a:r>
              <a:rPr lang="en-US" dirty="0">
                <a:sym typeface="Wingdings"/>
              </a:rPr>
              <a:t> Y is a linear combination of columns 𝚽</a:t>
            </a:r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536E42B-3E84-9140-9E91-9FFB956A5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7" y="1932707"/>
            <a:ext cx="829081" cy="34414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39379F7-3688-254D-A7AD-E70A851C0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1914280"/>
            <a:ext cx="1257300" cy="381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3B20B35-2B72-DB4A-905B-CB49AF70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569" y="1854008"/>
            <a:ext cx="838200" cy="304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8DA1655-7095-5F4F-A838-F06C957DA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354" y="938448"/>
            <a:ext cx="381000" cy="24003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035F105-F39F-204E-B213-32C6B6134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837" y="1876180"/>
            <a:ext cx="2682091" cy="384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84AD39-9354-104B-A204-EFFAD5AA9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032" y="5265103"/>
            <a:ext cx="2658491" cy="47637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F55CC5-916E-0D48-B581-43425FB57C96}"/>
              </a:ext>
            </a:extLst>
          </p:cNvPr>
          <p:cNvGrpSpPr/>
          <p:nvPr/>
        </p:nvGrpSpPr>
        <p:grpSpPr>
          <a:xfrm>
            <a:off x="7191899" y="4859767"/>
            <a:ext cx="1749955" cy="1603396"/>
            <a:chOff x="2445426" y="896648"/>
            <a:chExt cx="2946532" cy="2699760"/>
          </a:xfrm>
        </p:grpSpPr>
        <p:sp>
          <p:nvSpPr>
            <p:cNvPr id="82" name="Double Bracket 81">
              <a:extLst>
                <a:ext uri="{FF2B5EF4-FFF2-40B4-BE49-F238E27FC236}">
                  <a16:creationId xmlns:a16="http://schemas.microsoft.com/office/drawing/2014/main" id="{DF07A9CA-4D7F-9F4D-A53C-DF2A8E101D7C}"/>
                </a:ext>
              </a:extLst>
            </p:cNvPr>
            <p:cNvSpPr/>
            <p:nvPr/>
          </p:nvSpPr>
          <p:spPr>
            <a:xfrm>
              <a:off x="2445426" y="896648"/>
              <a:ext cx="2946532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50C301B-5789-2041-914B-C78E85AEB42E}"/>
                </a:ext>
              </a:extLst>
            </p:cNvPr>
            <p:cNvGrpSpPr/>
            <p:nvPr/>
          </p:nvGrpSpPr>
          <p:grpSpPr>
            <a:xfrm rot="16200000">
              <a:off x="2801770" y="1281415"/>
              <a:ext cx="2296659" cy="1930226"/>
              <a:chOff x="2559726" y="2902363"/>
              <a:chExt cx="1676400" cy="205740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5A5E32E-C3C8-5A40-941B-D0D2AEF968F0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5CC4F93-CEFF-FD42-8B53-A35F7246F02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158412A-1CEB-AC4D-921C-956624E670E3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FA1377D-2558-AC49-9335-E03BA950D4A4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0A7D3A8-1179-794E-95C5-7602300EA820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077606B-E362-964E-B2AA-74893AC91399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548D649-FBC4-0742-809D-18DAAF21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0237" y="2028580"/>
              <a:ext cx="2682091" cy="384682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9E8A51F-4F44-EC4E-B223-7EC2FF27A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6964" y="5478425"/>
            <a:ext cx="177800" cy="3937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4DD6DCE-2C33-B44C-97C3-401D5A11E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0879" y="4823677"/>
            <a:ext cx="265280" cy="1742006"/>
          </a:xfrm>
          <a:prstGeom prst="rect">
            <a:avLst/>
          </a:prstGeom>
        </p:spPr>
      </p:pic>
      <p:sp>
        <p:nvSpPr>
          <p:cNvPr id="94" name="Double Bracket 93">
            <a:extLst>
              <a:ext uri="{FF2B5EF4-FFF2-40B4-BE49-F238E27FC236}">
                <a16:creationId xmlns:a16="http://schemas.microsoft.com/office/drawing/2014/main" id="{7E8B13F2-332D-7C43-AE90-780B76D00ED6}"/>
              </a:ext>
            </a:extLst>
          </p:cNvPr>
          <p:cNvSpPr/>
          <p:nvPr/>
        </p:nvSpPr>
        <p:spPr>
          <a:xfrm>
            <a:off x="5664443" y="4844152"/>
            <a:ext cx="633522" cy="172658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FEE84F2-5FCF-DC49-8398-F8AA7245D2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0236" y="5586375"/>
            <a:ext cx="2794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4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DC6AD631-76F5-894B-9A6E-9C687ACD98FD}"/>
              </a:ext>
            </a:extLst>
          </p:cNvPr>
          <p:cNvSpPr/>
          <p:nvPr/>
        </p:nvSpPr>
        <p:spPr>
          <a:xfrm>
            <a:off x="7940290" y="5754354"/>
            <a:ext cx="3668486" cy="10333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5E59D41-900A-7E4A-8116-15AB2A3855AD}"/>
              </a:ext>
            </a:extLst>
          </p:cNvPr>
          <p:cNvSpPr txBox="1"/>
          <p:nvPr/>
        </p:nvSpPr>
        <p:spPr>
          <a:xfrm>
            <a:off x="8688687" y="6418369"/>
            <a:ext cx="22829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“Normal Equation”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6738993"/>
            <a:ext cx="10801350" cy="1325563"/>
          </a:xfrm>
        </p:spPr>
        <p:txBody>
          <a:bodyPr/>
          <a:lstStyle/>
          <a:p>
            <a:r>
              <a:rPr lang="en-US" dirty="0"/>
              <a:t>Geometric Derivation (Bonus Material)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5413430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293026" y="-4186533"/>
            <a:ext cx="2946532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857" y="-3148456"/>
            <a:ext cx="1130300" cy="368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499" y="-3079143"/>
            <a:ext cx="863600" cy="317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4556" y="-422997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910499" y="-4229973"/>
            <a:ext cx="304800" cy="274320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613892" y="-2655239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94024" y="-118197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p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8446554" y="-4240303"/>
            <a:ext cx="990600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018" y="-3089473"/>
            <a:ext cx="8128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154" y="-3114873"/>
            <a:ext cx="939800" cy="368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39075" y="-4250079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145018" y="-4250079"/>
            <a:ext cx="304800" cy="2752976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8855799" y="-1593632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718760" y="-1192303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31" name="Group 30"/>
          <p:cNvGrpSpPr/>
          <p:nvPr/>
        </p:nvGrpSpPr>
        <p:grpSpPr>
          <a:xfrm rot="16200000">
            <a:off x="2649370" y="-3801766"/>
            <a:ext cx="2296659" cy="1930226"/>
            <a:chOff x="2559726" y="2902363"/>
            <a:chExt cx="1676400" cy="2057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597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7789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597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7789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597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789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918" y="-4210956"/>
            <a:ext cx="469900" cy="2794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57467" y="-4772350"/>
            <a:ext cx="24176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Columns space of X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873970" y="-660782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model </a:t>
            </a:r>
            <a:r>
              <a:rPr lang="en-US" dirty="0">
                <a:sym typeface="Wingdings"/>
              </a:rPr>
              <a:t> Y is a linear combination of columns X</a:t>
            </a:r>
            <a:endParaRPr lang="en-US" dirty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838192" y="2006075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Ŷ</a:t>
            </a:r>
            <a:r>
              <a:rPr lang="en-US" dirty="0"/>
              <a:t> is in the subspace spanned by the columns of 𝚽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316147" y="4623916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16147" y="5526538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336852" y="5521774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Parallelogram 46"/>
          <p:cNvSpPr/>
          <p:nvPr/>
        </p:nvSpPr>
        <p:spPr>
          <a:xfrm rot="1036562">
            <a:off x="393469" y="3515756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316147" y="2532508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5450" y="5526540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081508" y="5526540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2336853" y="2334829"/>
            <a:ext cx="1834678" cy="3186946"/>
            <a:chOff x="2336853" y="2334829"/>
            <a:chExt cx="1834678" cy="3186946"/>
          </a:xfrm>
        </p:grpSpPr>
        <p:cxnSp>
          <p:nvCxnSpPr>
            <p:cNvPr id="74" name="Straight Arrow Connector 73"/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3714355" y="2334829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/>
                <a:t>Y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19065" y="4219390"/>
            <a:ext cx="3492786" cy="2241521"/>
            <a:chOff x="1719065" y="4219390"/>
            <a:chExt cx="3492786" cy="2241521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2336851" y="5521775"/>
              <a:ext cx="2384455" cy="32495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764915" y="4219390"/>
              <a:ext cx="684803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𝚽</a:t>
              </a:r>
              <a:r>
                <a:rPr lang="en-US" sz="3200" baseline="30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27048" y="5876136"/>
              <a:ext cx="684803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𝚽</a:t>
              </a:r>
              <a:r>
                <a:rPr lang="en-US" sz="3200" baseline="30000" dirty="0"/>
                <a:t>2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36850" y="4563672"/>
            <a:ext cx="2038976" cy="962868"/>
            <a:chOff x="2336850" y="4563672"/>
            <a:chExt cx="2038976" cy="962868"/>
          </a:xfrm>
        </p:grpSpPr>
        <p:cxnSp>
          <p:nvCxnSpPr>
            <p:cNvPr id="90" name="Straight Arrow Connector 89"/>
            <p:cNvCxnSpPr/>
            <p:nvPr/>
          </p:nvCxnSpPr>
          <p:spPr>
            <a:xfrm flipV="1">
              <a:off x="2336850" y="4563672"/>
              <a:ext cx="1834681" cy="96286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3574003" y="4669608"/>
              <a:ext cx="801823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𝚽</a:t>
              </a:r>
              <a:r>
                <a:rPr lang="en-US" sz="3200" dirty="0" err="1"/>
                <a:t>θ</a:t>
              </a:r>
              <a:endParaRPr lang="en-US" sz="3200" dirty="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112331" y="2657995"/>
            <a:ext cx="1782860" cy="1906421"/>
            <a:chOff x="4112331" y="2657995"/>
            <a:chExt cx="1782860" cy="1906421"/>
          </a:xfrm>
        </p:grpSpPr>
        <p:cxnSp>
          <p:nvCxnSpPr>
            <p:cNvPr id="95" name="Straight Arrow Connector 94"/>
            <p:cNvCxnSpPr>
              <a:endCxn id="75" idx="3"/>
            </p:cNvCxnSpPr>
            <p:nvPr/>
          </p:nvCxnSpPr>
          <p:spPr>
            <a:xfrm flipV="1">
              <a:off x="4171531" y="2657995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4112331" y="3453626"/>
              <a:ext cx="178286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(Y </a:t>
              </a:r>
              <a:r>
                <a:rPr lang="mr-IN" sz="3200" dirty="0">
                  <a:solidFill>
                    <a:srgbClr val="C00000"/>
                  </a:solidFill>
                </a:rPr>
                <a:t>–</a:t>
              </a:r>
              <a:r>
                <a:rPr lang="en-US" sz="3200" dirty="0">
                  <a:solidFill>
                    <a:srgbClr val="C00000"/>
                  </a:solidFill>
                </a:rPr>
                <a:t> 𝚽</a:t>
              </a:r>
              <a:r>
                <a:rPr lang="en-US" sz="3200" dirty="0" err="1">
                  <a:solidFill>
                    <a:srgbClr val="C00000"/>
                  </a:solidFill>
                </a:rPr>
                <a:t>θ</a:t>
              </a:r>
              <a:r>
                <a:rPr lang="en-US" sz="3200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858858" y="4217543"/>
            <a:ext cx="2908048" cy="699653"/>
            <a:chOff x="3858858" y="4217543"/>
            <a:chExt cx="2908048" cy="699653"/>
          </a:xfrm>
        </p:grpSpPr>
        <p:sp>
          <p:nvSpPr>
            <p:cNvPr id="107" name="Freeform 106"/>
            <p:cNvSpPr/>
            <p:nvPr/>
          </p:nvSpPr>
          <p:spPr>
            <a:xfrm>
              <a:off x="3858858" y="4217543"/>
              <a:ext cx="306658" cy="501395"/>
            </a:xfrm>
            <a:custGeom>
              <a:avLst/>
              <a:gdLst>
                <a:gd name="connsiteX0" fmla="*/ 306658 w 306658"/>
                <a:gd name="connsiteY0" fmla="*/ 0 h 496229"/>
                <a:gd name="connsiteX1" fmla="*/ 0 w 306658"/>
                <a:gd name="connsiteY1" fmla="*/ 161692 h 496229"/>
                <a:gd name="connsiteX2" fmla="*/ 22302 w 306658"/>
                <a:gd name="connsiteY2" fmla="*/ 496229 h 496229"/>
                <a:gd name="connsiteX0" fmla="*/ 306658 w 306658"/>
                <a:gd name="connsiteY0" fmla="*/ 0 h 501395"/>
                <a:gd name="connsiteX1" fmla="*/ 0 w 306658"/>
                <a:gd name="connsiteY1" fmla="*/ 161692 h 501395"/>
                <a:gd name="connsiteX2" fmla="*/ 1638 w 306658"/>
                <a:gd name="connsiteY2" fmla="*/ 501395 h 50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658" h="501395">
                  <a:moveTo>
                    <a:pt x="306658" y="0"/>
                  </a:moveTo>
                  <a:lnTo>
                    <a:pt x="0" y="161692"/>
                  </a:lnTo>
                  <a:lnTo>
                    <a:pt x="1638" y="501395"/>
                  </a:lnTo>
                </a:path>
              </a:pathLst>
            </a:cu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257886" y="4270865"/>
              <a:ext cx="250902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to subspace </a:t>
              </a:r>
            </a:p>
            <a:p>
              <a:r>
                <a:rPr lang="en-US" dirty="0"/>
                <a:t>Spanned by 𝚽</a:t>
              </a:r>
            </a:p>
          </p:txBody>
        </p:sp>
      </p:grpSp>
      <p:sp>
        <p:nvSpPr>
          <p:cNvPr id="120" name="TextBox 119"/>
          <p:cNvSpPr txBox="1"/>
          <p:nvPr/>
        </p:nvSpPr>
        <p:spPr>
          <a:xfrm rot="19208450">
            <a:off x="-532356" y="3982624"/>
            <a:ext cx="440056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Subspace spanned by 𝚽</a:t>
            </a:r>
            <a:r>
              <a:rPr lang="en-US" sz="2000" baseline="30000" dirty="0"/>
              <a:t>1</a:t>
            </a:r>
            <a:r>
              <a:rPr lang="en-US" sz="2000" dirty="0"/>
              <a:t> and 𝚽</a:t>
            </a:r>
            <a:r>
              <a:rPr lang="en-US" sz="2000" baseline="30000" dirty="0"/>
              <a:t>2</a:t>
            </a: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9493" y="-3070160"/>
            <a:ext cx="2438400" cy="3556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01D7941F-B1D6-3140-AB9C-3A57EF4223D1}"/>
              </a:ext>
            </a:extLst>
          </p:cNvPr>
          <p:cNvSpPr/>
          <p:nvPr/>
        </p:nvSpPr>
        <p:spPr>
          <a:xfrm rot="16200000">
            <a:off x="8536321" y="863471"/>
            <a:ext cx="1474816" cy="9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0A32D312-F23A-A141-9FA8-1B1A88A15096}"/>
              </a:ext>
            </a:extLst>
          </p:cNvPr>
          <p:cNvSpPr/>
          <p:nvPr/>
        </p:nvSpPr>
        <p:spPr>
          <a:xfrm>
            <a:off x="4553549" y="668637"/>
            <a:ext cx="313150" cy="444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FA2E076-DF23-4747-A0C4-27E13DCA1D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2096" y="585466"/>
            <a:ext cx="2658491" cy="476377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F80A9AEB-8236-BF43-976F-1E01960B60B7}"/>
              </a:ext>
            </a:extLst>
          </p:cNvPr>
          <p:cNvGrpSpPr/>
          <p:nvPr/>
        </p:nvGrpSpPr>
        <p:grpSpPr>
          <a:xfrm>
            <a:off x="6991963" y="180130"/>
            <a:ext cx="1749955" cy="1603396"/>
            <a:chOff x="2445426" y="896648"/>
            <a:chExt cx="2946532" cy="2699760"/>
          </a:xfrm>
        </p:grpSpPr>
        <p:sp>
          <p:nvSpPr>
            <p:cNvPr id="92" name="Double Bracket 91">
              <a:extLst>
                <a:ext uri="{FF2B5EF4-FFF2-40B4-BE49-F238E27FC236}">
                  <a16:creationId xmlns:a16="http://schemas.microsoft.com/office/drawing/2014/main" id="{7F26EDDD-2459-D14F-841F-00678965849F}"/>
                </a:ext>
              </a:extLst>
            </p:cNvPr>
            <p:cNvSpPr/>
            <p:nvPr/>
          </p:nvSpPr>
          <p:spPr>
            <a:xfrm>
              <a:off x="2445426" y="896648"/>
              <a:ext cx="2946532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7F55B13-AB1E-8E4C-8FF8-86D257D820F2}"/>
                </a:ext>
              </a:extLst>
            </p:cNvPr>
            <p:cNvGrpSpPr/>
            <p:nvPr/>
          </p:nvGrpSpPr>
          <p:grpSpPr>
            <a:xfrm rot="16200000">
              <a:off x="2801770" y="1281415"/>
              <a:ext cx="2296659" cy="1930226"/>
              <a:chOff x="2559726" y="2902363"/>
              <a:chExt cx="1676400" cy="2057400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9996045-FC68-044A-9821-FE52E14D265E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E0C0F64-E90C-4A4A-AC19-505B1D53D54C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5D0F4FE-268B-FC48-8FC9-9357F4AC097C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0D950BC-A228-854F-835B-4EDA9A35FD61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0968E5C-BBC8-CD4A-893C-045494294D0B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96926E9-B968-F346-AB89-1E3575A36474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8DBDA90-47E6-7D47-91DE-6CAC7C32C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20237" y="2028580"/>
              <a:ext cx="2682091" cy="384682"/>
            </a:xfrm>
            <a:prstGeom prst="rect">
              <a:avLst/>
            </a:prstGeom>
          </p:spPr>
        </p:pic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47398B6D-06E6-8F4C-A449-2AB677AC6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7028" y="798788"/>
            <a:ext cx="177800" cy="3937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0AB3512-BE9C-6B4D-835F-D212EA266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0943" y="144040"/>
            <a:ext cx="265280" cy="1742006"/>
          </a:xfrm>
          <a:prstGeom prst="rect">
            <a:avLst/>
          </a:prstGeom>
        </p:spPr>
      </p:pic>
      <p:sp>
        <p:nvSpPr>
          <p:cNvPr id="106" name="Double Bracket 105">
            <a:extLst>
              <a:ext uri="{FF2B5EF4-FFF2-40B4-BE49-F238E27FC236}">
                <a16:creationId xmlns:a16="http://schemas.microsoft.com/office/drawing/2014/main" id="{387F5110-298C-1D4A-84EB-58C323B8069C}"/>
              </a:ext>
            </a:extLst>
          </p:cNvPr>
          <p:cNvSpPr/>
          <p:nvPr/>
        </p:nvSpPr>
        <p:spPr>
          <a:xfrm>
            <a:off x="5464507" y="164515"/>
            <a:ext cx="633522" cy="172658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BB61B74F-8D41-3346-B95A-99C42CC4C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300" y="906738"/>
            <a:ext cx="279400" cy="1778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517B9FE-DEA1-3347-B22A-F4C854033163}"/>
              </a:ext>
            </a:extLst>
          </p:cNvPr>
          <p:cNvGrpSpPr/>
          <p:nvPr/>
        </p:nvGrpSpPr>
        <p:grpSpPr>
          <a:xfrm>
            <a:off x="6914715" y="2904848"/>
            <a:ext cx="4474855" cy="1389860"/>
            <a:chOff x="6914715" y="2904848"/>
            <a:chExt cx="4474855" cy="1389860"/>
          </a:xfrm>
        </p:grpSpPr>
        <p:grpSp>
          <p:nvGrpSpPr>
            <p:cNvPr id="130" name="Group 129"/>
            <p:cNvGrpSpPr/>
            <p:nvPr/>
          </p:nvGrpSpPr>
          <p:grpSpPr>
            <a:xfrm>
              <a:off x="6914715" y="2904848"/>
              <a:ext cx="4474855" cy="1389860"/>
              <a:chOff x="6914715" y="2904848"/>
              <a:chExt cx="4474855" cy="1389860"/>
            </a:xfrm>
          </p:grpSpPr>
          <p:sp>
            <p:nvSpPr>
              <p:cNvPr id="110" name="Right Arrow 109"/>
              <p:cNvSpPr/>
              <p:nvPr/>
            </p:nvSpPr>
            <p:spPr>
              <a:xfrm>
                <a:off x="6914715" y="3850208"/>
                <a:ext cx="313150" cy="4445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498991" y="3012992"/>
                <a:ext cx="2885726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Definition </a:t>
                </a:r>
                <a:r>
                  <a:rPr lang="en-US"/>
                  <a:t>of orthogonal </a:t>
                </a:r>
                <a:endParaRPr lang="en-US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450625" y="2904848"/>
                <a:ext cx="3938945" cy="1167609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94FA6B-D928-9B45-9FB5-B7EF5D41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84857" y="3496228"/>
              <a:ext cx="2870200" cy="4572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8DF2D4-BA46-1941-A259-F7539B0F8FBE}"/>
              </a:ext>
            </a:extLst>
          </p:cNvPr>
          <p:cNvGrpSpPr/>
          <p:nvPr/>
        </p:nvGrpSpPr>
        <p:grpSpPr>
          <a:xfrm>
            <a:off x="7248193" y="4471229"/>
            <a:ext cx="4127500" cy="1917700"/>
            <a:chOff x="7248193" y="4471229"/>
            <a:chExt cx="4127500" cy="1917700"/>
          </a:xfrm>
        </p:grpSpPr>
        <p:sp>
          <p:nvSpPr>
            <p:cNvPr id="117" name="TextBox 116"/>
            <p:cNvSpPr txBox="1"/>
            <p:nvPr/>
          </p:nvSpPr>
          <p:spPr>
            <a:xfrm>
              <a:off x="9886025" y="4985123"/>
              <a:ext cx="12698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</a:t>
              </a:r>
            </a:p>
            <a:p>
              <a:r>
                <a:rPr lang="en-US" dirty="0"/>
                <a:t>Equations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1253D4-812A-1C47-B86D-86FC7E2F6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48193" y="4471229"/>
              <a:ext cx="4127500" cy="191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99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/>
      <p:bldP spid="47" grpId="0" animBg="1"/>
      <p:bldP spid="1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12ACB6-C3E0-FB40-AA75-B0026F84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ended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6B5AF-1FFE-5149-9AF9-0C515A141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you do need to know the final geometric derivation even though I said in lecture that you do not.  </a:t>
            </a:r>
          </a:p>
        </p:txBody>
      </p:sp>
    </p:spTree>
    <p:extLst>
      <p:ext uri="{BB962C8B-B14F-4D97-AF65-F5344CB8AC3E}">
        <p14:creationId xmlns:p14="http://schemas.microsoft.com/office/powerpoint/2010/main" val="251842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26213"/>
            <a:ext cx="10801350" cy="1325563"/>
          </a:xfrm>
        </p:spPr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DC817-C0A6-B34D-B13F-7FBDBB22E735}"/>
              </a:ext>
            </a:extLst>
          </p:cNvPr>
          <p:cNvSpPr txBox="1"/>
          <p:nvPr/>
        </p:nvSpPr>
        <p:spPr>
          <a:xfrm>
            <a:off x="544485" y="1518185"/>
            <a:ext cx="701025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Training</a:t>
            </a:r>
            <a:r>
              <a:rPr lang="en-US" dirty="0"/>
              <a:t> on a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sample </a:t>
            </a:r>
            <a:r>
              <a:rPr lang="en-US" dirty="0"/>
              <a:t>of data from the population.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6FF25-2494-9842-BC8F-85D8EC78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29" y="2512099"/>
            <a:ext cx="31750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968010-4F1A-674F-81FF-E6031723F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201296"/>
            <a:ext cx="5905500" cy="11176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E021E2D4-F02C-2C4B-B4F5-FF8E95838964}"/>
              </a:ext>
            </a:extLst>
          </p:cNvPr>
          <p:cNvSpPr/>
          <p:nvPr/>
        </p:nvSpPr>
        <p:spPr>
          <a:xfrm>
            <a:off x="4613189" y="2524126"/>
            <a:ext cx="477795" cy="39437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D06420-37D9-494C-A995-10A50E76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611" y="4295731"/>
            <a:ext cx="4409876" cy="11024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25CEC5-B54E-834D-A9E5-0A3D16A54DEA}"/>
              </a:ext>
            </a:extLst>
          </p:cNvPr>
          <p:cNvSpPr txBox="1"/>
          <p:nvPr/>
        </p:nvSpPr>
        <p:spPr>
          <a:xfrm>
            <a:off x="544484" y="3530080"/>
            <a:ext cx="8491427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Testing</a:t>
            </a:r>
            <a:r>
              <a:rPr lang="en-US" dirty="0"/>
              <a:t> at a given query point </a:t>
            </a:r>
            <a:r>
              <a:rPr lang="en-US" sz="2400" i="1" dirty="0">
                <a:latin typeface="Times" pitchFamily="2" charset="0"/>
              </a:rPr>
              <a:t>x</a:t>
            </a:r>
            <a:r>
              <a:rPr lang="en-US" i="1" dirty="0"/>
              <a:t> </a:t>
            </a:r>
            <a:r>
              <a:rPr lang="en-US" dirty="0"/>
              <a:t>and computing</a:t>
            </a:r>
            <a:r>
              <a:rPr lang="en-US" b="1" dirty="0"/>
              <a:t> expected squared error</a:t>
            </a:r>
            <a:endParaRPr lang="en-US" b="1" i="1" dirty="0"/>
          </a:p>
          <a:p>
            <a:endParaRPr lang="en-US" i="1"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0E02469-0BD6-C940-BEC1-4911A5DDDC1C}"/>
              </a:ext>
            </a:extLst>
          </p:cNvPr>
          <p:cNvSpPr/>
          <p:nvPr/>
        </p:nvSpPr>
        <p:spPr>
          <a:xfrm>
            <a:off x="2298357" y="5736596"/>
            <a:ext cx="3369275" cy="922638"/>
          </a:xfrm>
          <a:prstGeom prst="wedgeRoundRectCallout">
            <a:avLst>
              <a:gd name="adj1" fmla="val 40292"/>
              <a:gd name="adj2" fmla="val -104465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is taken over all possible Y observations.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3E2E5935-1A67-8847-94BC-9D45C676601B}"/>
              </a:ext>
            </a:extLst>
          </p:cNvPr>
          <p:cNvSpPr/>
          <p:nvPr/>
        </p:nvSpPr>
        <p:spPr>
          <a:xfrm>
            <a:off x="6965093" y="5736596"/>
            <a:ext cx="3369275" cy="922638"/>
          </a:xfrm>
          <a:prstGeom prst="wedgeRoundRectCallout">
            <a:avLst>
              <a:gd name="adj1" fmla="val -52373"/>
              <a:gd name="adj2" fmla="val -108929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is taken over all possible training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9D80B8-6068-E349-BAD4-EFE7BCFFD1E9}"/>
              </a:ext>
            </a:extLst>
          </p:cNvPr>
          <p:cNvSpPr txBox="1"/>
          <p:nvPr/>
        </p:nvSpPr>
        <p:spPr>
          <a:xfrm>
            <a:off x="9307221" y="796317"/>
            <a:ext cx="244971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Quantities in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90649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C014-5E33-3341-BE19-C5D60691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lecture we showed that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0C044-2333-CE48-8195-D86DEF9F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7" y="1939709"/>
            <a:ext cx="4409876" cy="1102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AFF9E-F3EA-2A4A-906A-386FB797C7E3}"/>
              </a:ext>
            </a:extLst>
          </p:cNvPr>
          <p:cNvSpPr txBox="1"/>
          <p:nvPr/>
        </p:nvSpPr>
        <p:spPr>
          <a:xfrm>
            <a:off x="5543845" y="2019142"/>
            <a:ext cx="60465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24208-BB46-654D-99F3-1DC9AD75F008}"/>
              </a:ext>
            </a:extLst>
          </p:cNvPr>
          <p:cNvSpPr txBox="1"/>
          <p:nvPr/>
        </p:nvSpPr>
        <p:spPr>
          <a:xfrm>
            <a:off x="1774875" y="3335650"/>
            <a:ext cx="35237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Obs. Var. </a:t>
            </a:r>
            <a:r>
              <a:rPr lang="en-US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5C509-0601-1D4F-B9FC-3EF78277DECC}"/>
              </a:ext>
            </a:extLst>
          </p:cNvPr>
          <p:cNvSpPr txBox="1"/>
          <p:nvPr/>
        </p:nvSpPr>
        <p:spPr>
          <a:xfrm>
            <a:off x="5485116" y="3335651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F8994-23A2-4C40-8A19-3E5AB687F3A7}"/>
              </a:ext>
            </a:extLst>
          </p:cNvPr>
          <p:cNvSpPr txBox="1"/>
          <p:nvPr/>
        </p:nvSpPr>
        <p:spPr>
          <a:xfrm>
            <a:off x="8265615" y="3335649"/>
            <a:ext cx="309091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Mod. Var.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252DB-E934-1A49-BB9E-DD87D7C3495C}"/>
              </a:ext>
            </a:extLst>
          </p:cNvPr>
          <p:cNvSpPr txBox="1"/>
          <p:nvPr/>
        </p:nvSpPr>
        <p:spPr>
          <a:xfrm>
            <a:off x="2224915" y="4940480"/>
            <a:ext cx="298190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“Noise” </a:t>
            </a:r>
            <a:r>
              <a:rPr lang="en-US" sz="48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1869A-B7C9-8D4B-AFBA-8FC6EC741A93}"/>
              </a:ext>
            </a:extLst>
          </p:cNvPr>
          <p:cNvSpPr txBox="1"/>
          <p:nvPr/>
        </p:nvSpPr>
        <p:spPr>
          <a:xfrm>
            <a:off x="5485116" y="4940481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ADDAA-AFB7-DE4A-865F-9FD6C7BDB852}"/>
              </a:ext>
            </a:extLst>
          </p:cNvPr>
          <p:cNvSpPr txBox="1"/>
          <p:nvPr/>
        </p:nvSpPr>
        <p:spPr>
          <a:xfrm>
            <a:off x="8529136" y="4940479"/>
            <a:ext cx="293221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B4401-3CE5-1A42-BF29-28BA4AB14043}"/>
              </a:ext>
            </a:extLst>
          </p:cNvPr>
          <p:cNvSpPr txBox="1"/>
          <p:nvPr/>
        </p:nvSpPr>
        <p:spPr>
          <a:xfrm>
            <a:off x="634178" y="4476762"/>
            <a:ext cx="22813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Other terminology:</a:t>
            </a:r>
          </a:p>
        </p:txBody>
      </p:sp>
    </p:spTree>
    <p:extLst>
      <p:ext uri="{BB962C8B-B14F-4D97-AF65-F5344CB8AC3E}">
        <p14:creationId xmlns:p14="http://schemas.microsoft.com/office/powerpoint/2010/main" val="399984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C014-5E33-3341-BE19-C5D60691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25563"/>
            <a:ext cx="10801350" cy="1325563"/>
          </a:xfrm>
        </p:spPr>
        <p:txBody>
          <a:bodyPr/>
          <a:lstStyle/>
          <a:p>
            <a:r>
              <a:rPr lang="en-US" dirty="0"/>
              <a:t>In the last lecture we showed that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0C044-2333-CE48-8195-D86DEF9F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6" y="387362"/>
            <a:ext cx="4409876" cy="1102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AFF9E-F3EA-2A4A-906A-386FB797C7E3}"/>
              </a:ext>
            </a:extLst>
          </p:cNvPr>
          <p:cNvSpPr txBox="1"/>
          <p:nvPr/>
        </p:nvSpPr>
        <p:spPr>
          <a:xfrm>
            <a:off x="5318264" y="466795"/>
            <a:ext cx="60465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8A79C-C8D4-314C-B4AC-01AA6CE50962}"/>
              </a:ext>
            </a:extLst>
          </p:cNvPr>
          <p:cNvSpPr txBox="1"/>
          <p:nvPr/>
        </p:nvSpPr>
        <p:spPr>
          <a:xfrm>
            <a:off x="6984543" y="3619066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8F3C4-DB9F-364B-97AF-D05EB11F49A7}"/>
              </a:ext>
            </a:extLst>
          </p:cNvPr>
          <p:cNvSpPr txBox="1"/>
          <p:nvPr/>
        </p:nvSpPr>
        <p:spPr>
          <a:xfrm>
            <a:off x="7058683" y="4986962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5692BF-C4D9-6F48-B0E1-01EF6959DA5C}"/>
              </a:ext>
            </a:extLst>
          </p:cNvPr>
          <p:cNvSpPr txBox="1"/>
          <p:nvPr/>
        </p:nvSpPr>
        <p:spPr>
          <a:xfrm>
            <a:off x="6984543" y="1990308"/>
            <a:ext cx="4107215" cy="126188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200" dirty="0"/>
              <a:t>“Noise”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0521D4-9A9A-6C49-8C53-7F152E67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36" y="4986962"/>
            <a:ext cx="4813300" cy="838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F129C-232F-CF46-A507-EC0113FB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005" y="3652964"/>
            <a:ext cx="4254500" cy="660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FE034BC-9068-3242-9EF5-A6CCEC23F337}"/>
              </a:ext>
            </a:extLst>
          </p:cNvPr>
          <p:cNvGrpSpPr/>
          <p:nvPr/>
        </p:nvGrpSpPr>
        <p:grpSpPr>
          <a:xfrm>
            <a:off x="8415482" y="181494"/>
            <a:ext cx="3587274" cy="1273376"/>
            <a:chOff x="7846845" y="216455"/>
            <a:chExt cx="3587274" cy="127337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4CCB71-326F-A046-933F-D3D14CF2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A0D582-9F5C-1040-859C-9929B56BEFC8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911509-42AF-BB45-BE18-6EA71E63B233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743C2F-6D7E-B24B-AF2E-88E382338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436" y="2208500"/>
            <a:ext cx="3594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 proof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4" y="1981544"/>
            <a:ext cx="29464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4EE67-6FCF-1344-81DC-538A7BE3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017" y="1962280"/>
            <a:ext cx="49911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D33DE-338C-9549-AA4A-31B33113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017" y="2928895"/>
            <a:ext cx="6413500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6323FF-77AC-0A4D-9B7B-F37D11C44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017" y="3952832"/>
            <a:ext cx="7848600" cy="73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A6C804-CCB8-AD40-A14B-C767FB47F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067" y="5187006"/>
            <a:ext cx="7835900" cy="495300"/>
          </a:xfrm>
          <a:prstGeom prst="rect">
            <a:avLst/>
          </a:prstGeom>
        </p:spPr>
      </p:pic>
      <p:sp>
        <p:nvSpPr>
          <p:cNvPr id="17" name="Trapezoid 16">
            <a:extLst>
              <a:ext uri="{FF2B5EF4-FFF2-40B4-BE49-F238E27FC236}">
                <a16:creationId xmlns:a16="http://schemas.microsoft.com/office/drawing/2014/main" id="{32A42C0F-C8BD-8843-BA42-81FDB0DCEC7B}"/>
              </a:ext>
            </a:extLst>
          </p:cNvPr>
          <p:cNvSpPr/>
          <p:nvPr/>
        </p:nvSpPr>
        <p:spPr>
          <a:xfrm>
            <a:off x="1659067" y="4610400"/>
            <a:ext cx="7835900" cy="414338"/>
          </a:xfrm>
          <a:prstGeom prst="trapezoid">
            <a:avLst>
              <a:gd name="adj" fmla="val 62148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A3747-5915-7441-AE6C-17906F69C68C}"/>
              </a:ext>
            </a:extLst>
          </p:cNvPr>
          <p:cNvSpPr txBox="1"/>
          <p:nvPr/>
        </p:nvSpPr>
        <p:spPr>
          <a:xfrm rot="3600000">
            <a:off x="7466247" y="5746956"/>
            <a:ext cx="7745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 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45F403-E695-8E4F-B8A1-AC5B6E8CF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9155842" y="5865139"/>
            <a:ext cx="800100" cy="35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C69A9-2717-0540-A7B4-F83DF9764F1D}"/>
              </a:ext>
            </a:extLst>
          </p:cNvPr>
          <p:cNvSpPr txBox="1"/>
          <p:nvPr/>
        </p:nvSpPr>
        <p:spPr>
          <a:xfrm>
            <a:off x="10101534" y="6039343"/>
            <a:ext cx="12522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’ of 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5F195E-BE4E-E540-BA60-12E3501CA812}"/>
              </a:ext>
            </a:extLst>
          </p:cNvPr>
          <p:cNvSpPr txBox="1"/>
          <p:nvPr/>
        </p:nvSpPr>
        <p:spPr>
          <a:xfrm>
            <a:off x="864972" y="3081292"/>
            <a:ext cx="27991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94AB97-A996-E342-9C94-BEB6AEBEEBC3}"/>
              </a:ext>
            </a:extLst>
          </p:cNvPr>
          <p:cNvSpPr txBox="1"/>
          <p:nvPr/>
        </p:nvSpPr>
        <p:spPr>
          <a:xfrm>
            <a:off x="1873312" y="4108192"/>
            <a:ext cx="171713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Definition of 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A46C41-0265-D94B-A4BC-F942C9E8CA2D}"/>
              </a:ext>
            </a:extLst>
          </p:cNvPr>
          <p:cNvGrpSpPr/>
          <p:nvPr/>
        </p:nvGrpSpPr>
        <p:grpSpPr>
          <a:xfrm>
            <a:off x="8415482" y="181494"/>
            <a:ext cx="3587274" cy="1273376"/>
            <a:chOff x="7846845" y="216455"/>
            <a:chExt cx="3587274" cy="12733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BA9831-3B32-E04A-9365-A0B58671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A91E-F50E-C44E-9D08-485D36ED8CE5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8DEF44-A54C-B94F-9BCB-EBDE5C664B87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48DCA19-A61D-C847-A460-4B1D4A5BD190}"/>
              </a:ext>
            </a:extLst>
          </p:cNvPr>
          <p:cNvSpPr/>
          <p:nvPr/>
        </p:nvSpPr>
        <p:spPr>
          <a:xfrm>
            <a:off x="1046206" y="5024738"/>
            <a:ext cx="10758616" cy="14961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129228-A7CA-654B-915B-26F42F7EB0E1}"/>
              </a:ext>
            </a:extLst>
          </p:cNvPr>
          <p:cNvSpPr txBox="1"/>
          <p:nvPr/>
        </p:nvSpPr>
        <p:spPr>
          <a:xfrm>
            <a:off x="552450" y="1158678"/>
            <a:ext cx="26949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Courtesy of Allen Shen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04543-7D08-614D-8BB6-4E6B1A5325ED}"/>
              </a:ext>
            </a:extLst>
          </p:cNvPr>
          <p:cNvSpPr txBox="1"/>
          <p:nvPr/>
        </p:nvSpPr>
        <p:spPr>
          <a:xfrm>
            <a:off x="0" y="6451541"/>
            <a:ext cx="2549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Bonus study material!</a:t>
            </a:r>
          </a:p>
        </p:txBody>
      </p:sp>
    </p:spTree>
    <p:extLst>
      <p:ext uri="{BB962C8B-B14F-4D97-AF65-F5344CB8AC3E}">
        <p14:creationId xmlns:p14="http://schemas.microsoft.com/office/powerpoint/2010/main" val="66407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3" grpId="0"/>
      <p:bldP spid="24" grpId="0"/>
      <p:bldP spid="25" grpId="0"/>
      <p:bldP spid="30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50885</TotalTime>
  <Words>2231</Words>
  <Application>Microsoft Macintosh PowerPoint</Application>
  <PresentationFormat>Widescreen</PresentationFormat>
  <Paragraphs>782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Arial</vt:lpstr>
      <vt:lpstr>ArialMT</vt:lpstr>
      <vt:lpstr>Calibri</vt:lpstr>
      <vt:lpstr>Century Gothic</vt:lpstr>
      <vt:lpstr>Courier New</vt:lpstr>
      <vt:lpstr>Helvetica Neue</vt:lpstr>
      <vt:lpstr>Helvetica Neue Light</vt:lpstr>
      <vt:lpstr>Mangal</vt:lpstr>
      <vt:lpstr>Menlo</vt:lpstr>
      <vt:lpstr>Monaco</vt:lpstr>
      <vt:lpstr>Times</vt:lpstr>
      <vt:lpstr>Wingdings</vt:lpstr>
      <vt:lpstr>1_Office Theme</vt:lpstr>
      <vt:lpstr>Custom Theme</vt:lpstr>
      <vt:lpstr>Linear Models &amp; Feature Engineering  </vt:lpstr>
      <vt:lpstr>Recap</vt:lpstr>
      <vt:lpstr>PowerPoint Presentation</vt:lpstr>
      <vt:lpstr>PowerPoint Presentation</vt:lpstr>
      <vt:lpstr>PowerPoint Presentation</vt:lpstr>
      <vt:lpstr>Analysis of Squared Error</vt:lpstr>
      <vt:lpstr>In the last lecture we showed that</vt:lpstr>
      <vt:lpstr>In the last lecture we showed that</vt:lpstr>
      <vt:lpstr>Alternative proof </vt:lpstr>
      <vt:lpstr>Alternative proof </vt:lpstr>
      <vt:lpstr>Alternative proof </vt:lpstr>
      <vt:lpstr>Alternative proof </vt:lpstr>
      <vt:lpstr>Summary</vt:lpstr>
      <vt:lpstr>Bias = </vt:lpstr>
      <vt:lpstr>Observation Variance =</vt:lpstr>
      <vt:lpstr>Estimated Model Variance = </vt:lpstr>
      <vt:lpstr>The Bias-Variance Tradeoff</vt:lpstr>
      <vt:lpstr>Bias Variance Plot</vt:lpstr>
      <vt:lpstr>More Data supports More Complexity</vt:lpstr>
      <vt:lpstr>Model Complexity</vt:lpstr>
      <vt:lpstr>Regression and  Linear Models</vt:lpstr>
      <vt:lpstr>PowerPoint Presentation</vt:lpstr>
      <vt:lpstr>Least Squares Linear Regression</vt:lpstr>
      <vt:lpstr>Linear Models and Feature Functions</vt:lpstr>
      <vt:lpstr>Linear Models and Feature Functions</vt:lpstr>
      <vt:lpstr>Linear Models and Feature Functions</vt:lpstr>
      <vt:lpstr>Linear Models and Feature Functions</vt:lpstr>
      <vt:lpstr>Linear Models and Feature Functions</vt:lpstr>
      <vt:lpstr>Feature Engineering</vt:lpstr>
      <vt:lpstr>Feature Engineering</vt:lpstr>
      <vt:lpstr>Predict rating from review information</vt:lpstr>
      <vt:lpstr>As a Linear Model?</vt:lpstr>
      <vt:lpstr>Basic Transformations</vt:lpstr>
      <vt:lpstr>One Hot Encoding (dummy encoding)</vt:lpstr>
      <vt:lpstr>Encoding Missing Values</vt:lpstr>
      <vt:lpstr>Encoding categorical data</vt:lpstr>
      <vt:lpstr>Bag-of-words Encoding</vt:lpstr>
      <vt:lpstr>PowerPoint Presentation</vt:lpstr>
      <vt:lpstr>N-Gram Encoding</vt:lpstr>
      <vt:lpstr>2-Gram Encoding</vt:lpstr>
      <vt:lpstr>N-Gram Encoding</vt:lpstr>
      <vt:lpstr>Feature Transformations to Capture Domain Knowledge</vt:lpstr>
      <vt:lpstr>The Feature Matrix</vt:lpstr>
      <vt:lpstr>The Feature Matrix</vt:lpstr>
      <vt:lpstr>Making Predictions</vt:lpstr>
      <vt:lpstr>Summary of Notation</vt:lpstr>
      <vt:lpstr>Optimizing the Loss (Bonus Material)</vt:lpstr>
      <vt:lpstr>Optimizing the Loss (Bonus Material)</vt:lpstr>
      <vt:lpstr>The Normal Equation</vt:lpstr>
      <vt:lpstr>Geometric Derivation (Bonus Material)</vt:lpstr>
      <vt:lpstr>Geometric Derivation (Bonus Material)</vt:lpstr>
      <vt:lpstr>Geometric Derivation (Bonus Material)</vt:lpstr>
      <vt:lpstr>Lecture ended here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1167</cp:revision>
  <cp:lastPrinted>2018-03-20T17:32:23Z</cp:lastPrinted>
  <dcterms:created xsi:type="dcterms:W3CDTF">2016-06-11T00:34:45Z</dcterms:created>
  <dcterms:modified xsi:type="dcterms:W3CDTF">2018-03-22T01:26:51Z</dcterms:modified>
</cp:coreProperties>
</file>